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61" r:id="rId5"/>
    <p:sldId id="263" r:id="rId6"/>
    <p:sldId id="267" r:id="rId7"/>
    <p:sldId id="266" r:id="rId8"/>
    <p:sldId id="269" r:id="rId9"/>
    <p:sldId id="270" r:id="rId10"/>
    <p:sldId id="273" r:id="rId11"/>
    <p:sldId id="274" r:id="rId12"/>
    <p:sldId id="275" r:id="rId13"/>
    <p:sldId id="276" r:id="rId14"/>
    <p:sldId id="271" r:id="rId15"/>
    <p:sldId id="265" r:id="rId16"/>
    <p:sldId id="259" r:id="rId17"/>
  </p:sldIdLst>
  <p:sldSz cx="18288000" cy="10287000"/>
  <p:notesSz cx="6858000" cy="9144000"/>
  <p:embeddedFontLst>
    <p:embeddedFont>
      <p:font typeface="Inter" panose="020B0604020202020204" charset="0"/>
      <p:regular r:id="rId19"/>
    </p:embeddedFont>
    <p:embeddedFont>
      <p:font typeface="Inter Bold" panose="020B0604020202020204" charset="0"/>
      <p:regular r:id="rId20"/>
    </p:embeddedFont>
    <p:embeddedFont>
      <p:font typeface="Inter Heavy" panose="020B0604020202020204" charset="0"/>
      <p:regular r:id="rId21"/>
    </p:embeddedFont>
    <p:embeddedFont>
      <p:font typeface="Inter Ultra-Bold" panose="020B0604020202020204" charset="0"/>
      <p:regular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113A9D2-9D6B-4929-AA2D-F23B5EE8CBE7}" styleName="Estilo com Tema 2 - Ênfase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enhum Estilo, Grade de Tabe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enhum Estilo, Nenhuma Grad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25E5076-3810-47DD-B79F-674D7AD40C01}" styleName="Estilo Escuro 1 - Ênfas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9012ECD-51FC-41F1-AA8D-1B2483CD663E}" styleName="Estilo Claro 2 - Ênfase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45" d="100"/>
          <a:sy n="45" d="100"/>
        </p:scale>
        <p:origin x="96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5760" b="1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pt-BR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Planilha1!$B$1</c:f>
              <c:strCache>
                <c:ptCount val="1"/>
                <c:pt idx="0">
                  <c:v>Restos a Pagar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hade val="51000"/>
                      <a:satMod val="130000"/>
                    </a:schemeClr>
                  </a:gs>
                  <a:gs pos="80000">
                    <a:schemeClr val="accent1">
                      <a:shade val="93000"/>
                      <a:satMod val="130000"/>
                    </a:schemeClr>
                  </a:gs>
                  <a:gs pos="100000">
                    <a:schemeClr val="accent1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2-BD1F-471A-861E-0C2976C0B61A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hade val="51000"/>
                      <a:satMod val="130000"/>
                    </a:schemeClr>
                  </a:gs>
                  <a:gs pos="80000">
                    <a:schemeClr val="accent2">
                      <a:shade val="93000"/>
                      <a:satMod val="130000"/>
                    </a:schemeClr>
                  </a:gs>
                  <a:gs pos="100000">
                    <a:schemeClr val="accent2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BD1F-471A-861E-0C2976C0B61A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hade val="51000"/>
                      <a:satMod val="130000"/>
                    </a:schemeClr>
                  </a:gs>
                  <a:gs pos="80000">
                    <a:schemeClr val="accent3">
                      <a:shade val="93000"/>
                      <a:satMod val="130000"/>
                    </a:schemeClr>
                  </a:gs>
                  <a:gs pos="100000">
                    <a:schemeClr val="accent3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6-8784-465D-9829-2928236C35C3}"/>
              </c:ext>
            </c:extLst>
          </c:dPt>
          <c:dLbls>
            <c:dLbl>
              <c:idx val="0"/>
              <c:layout>
                <c:manualLayout>
                  <c:x val="-0.30040612696850394"/>
                  <c:y val="0.12435297736220473"/>
                </c:manualLayout>
              </c:layout>
              <c:tx>
                <c:rich>
                  <a:bodyPr/>
                  <a:lstStyle/>
                  <a:p>
                    <a:r>
                      <a:rPr lang="en-US" sz="4800" b="1" i="0" u="none" strike="noStrike" baseline="0" dirty="0"/>
                      <a:t>2.387.655,99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3848433398950128"/>
                      <c:h val="0.187796875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2-BD1F-471A-861E-0C2976C0B61A}"/>
                </c:ext>
              </c:extLst>
            </c:dLbl>
            <c:dLbl>
              <c:idx val="1"/>
              <c:layout>
                <c:manualLayout>
                  <c:x val="-3.2291666666666823E-2"/>
                  <c:y val="6.2349778543307088E-2"/>
                </c:manualLayout>
              </c:layout>
              <c:tx>
                <c:rich>
                  <a:bodyPr/>
                  <a:lstStyle/>
                  <a:p>
                    <a:r>
                      <a:rPr lang="en-US" sz="4800" b="1" i="0" u="none" strike="noStrike" baseline="0" dirty="0"/>
                      <a:t>2.462.595,57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8037500000000002"/>
                      <c:h val="0.187796875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1-BD1F-471A-861E-0C2976C0B61A}"/>
                </c:ext>
              </c:extLst>
            </c:dLbl>
            <c:dLbl>
              <c:idx val="2"/>
              <c:layout>
                <c:manualLayout>
                  <c:x val="0.24967507381889764"/>
                  <c:y val="-0.23429564468503938"/>
                </c:manualLayout>
              </c:layout>
              <c:tx>
                <c:rich>
                  <a:bodyPr/>
                  <a:lstStyle/>
                  <a:p>
                    <a:r>
                      <a:rPr lang="en-US" sz="4800" b="0" i="0" u="none" strike="noStrike" baseline="0" dirty="0">
                        <a:effectLst/>
                      </a:rPr>
                      <a:t>14.504.564,90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50021874999999993"/>
                      <c:h val="0.27935162401574803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6-8784-465D-9829-2928236C35C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4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Planilha1!$A$2:$A$4</c:f>
              <c:strCache>
                <c:ptCount val="3"/>
                <c:pt idx="0">
                  <c:v>Processados</c:v>
                </c:pt>
                <c:pt idx="1">
                  <c:v>Não Processados</c:v>
                </c:pt>
                <c:pt idx="2">
                  <c:v>Pagos</c:v>
                </c:pt>
              </c:strCache>
            </c:strRef>
          </c:cat>
          <c:val>
            <c:numRef>
              <c:f>Planilha1!$B$2:$B$4</c:f>
              <c:numCache>
                <c:formatCode>#,##0.00_ ;[Red]\-#,##0.00\ </c:formatCode>
                <c:ptCount val="3"/>
                <c:pt idx="0">
                  <c:v>2387655.9900000002</c:v>
                </c:pt>
                <c:pt idx="1">
                  <c:v>2462595.5699999998</c:v>
                </c:pt>
                <c:pt idx="2">
                  <c:v>14504564.9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D1F-471A-861E-0C2976C0B61A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48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4800">
          <a:solidFill>
            <a:schemeClr val="bg1"/>
          </a:solidFill>
        </a:defRPr>
      </a:pPr>
      <a:endParaRPr lang="pt-B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357395-3766-4EA5-B4EB-D9532C625997}" type="datetimeFigureOut">
              <a:rPr lang="pt-BR" smtClean="0"/>
              <a:t>26/02/2026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8AD712-A267-4768-9992-D940F0FB10C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403352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8AD712-A267-4768-9992-D940F0FB10C8}" type="slidenum">
              <a:rPr lang="pt-BR" smtClean="0"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827790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8AD712-A267-4768-9992-D940F0FB10C8}" type="slidenum">
              <a:rPr lang="pt-BR" smtClean="0"/>
              <a:t>16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765541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2657" y="5443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11" b="-111"/>
            </a:stretch>
          </a:blipFill>
        </p:spPr>
      </p:sp>
      <p:grpSp>
        <p:nvGrpSpPr>
          <p:cNvPr id="10" name="Group 10"/>
          <p:cNvGrpSpPr/>
          <p:nvPr/>
        </p:nvGrpSpPr>
        <p:grpSpPr>
          <a:xfrm>
            <a:off x="7803259" y="3386888"/>
            <a:ext cx="3086100" cy="3086100"/>
            <a:chOff x="0" y="0"/>
            <a:chExt cx="812800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0" y="0"/>
                  </a:moveTo>
                  <a:lnTo>
                    <a:pt x="812800" y="0"/>
                  </a:lnTo>
                  <a:lnTo>
                    <a:pt x="812800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077FFC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0" y="28575"/>
              <a:ext cx="812800" cy="7842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704"/>
                </a:lnSpc>
              </a:pPr>
              <a:endParaRPr/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1708398" y="1085850"/>
            <a:ext cx="3599465" cy="8158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217"/>
              </a:lnSpc>
            </a:pPr>
            <a:r>
              <a:rPr lang="en-US" sz="3217" b="1">
                <a:solidFill>
                  <a:srgbClr val="ECF5FB"/>
                </a:solidFill>
                <a:latin typeface="Inter Ultra-Bold"/>
                <a:ea typeface="Inter Ultra-Bold"/>
                <a:cs typeface="Inter Ultra-Bold"/>
                <a:sym typeface="Inter Ultra-Bold"/>
              </a:rPr>
              <a:t>PREFEITURA DE JAGUARIÚNA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805283" y="3888439"/>
            <a:ext cx="6210078" cy="13593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578"/>
              </a:lnSpc>
            </a:pPr>
            <a:r>
              <a:rPr lang="en-US" sz="11253" dirty="0">
                <a:solidFill>
                  <a:srgbClr val="077FFC"/>
                </a:solidFill>
                <a:latin typeface="Inter"/>
                <a:ea typeface="Inter"/>
                <a:cs typeface="Inter"/>
                <a:sym typeface="Inter"/>
              </a:rPr>
              <a:t>2025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7825030" y="3495384"/>
            <a:ext cx="6924491" cy="27718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0578"/>
              </a:lnSpc>
            </a:pPr>
            <a:r>
              <a:rPr lang="pt-BR" sz="11253" b="1" dirty="0">
                <a:solidFill>
                  <a:srgbClr val="ECF5FB"/>
                </a:solidFill>
                <a:latin typeface="Inter Heavy"/>
                <a:ea typeface="Inter Heavy"/>
                <a:cs typeface="Inter Heavy"/>
                <a:sym typeface="Inter Heavy"/>
              </a:rPr>
              <a:t>Metas Fiscais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5307863" y="9201150"/>
            <a:ext cx="7370259" cy="2180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1680"/>
              </a:lnSpc>
              <a:spcBef>
                <a:spcPct val="0"/>
              </a:spcBef>
            </a:pPr>
            <a:r>
              <a:rPr lang="en-US" sz="1600" spc="340" dirty="0">
                <a:solidFill>
                  <a:srgbClr val="ECF5FB"/>
                </a:solidFill>
                <a:latin typeface="Inter"/>
                <a:ea typeface="Inter"/>
                <a:cs typeface="Inter"/>
                <a:sym typeface="Inter"/>
              </a:rPr>
              <a:t>SECRETARIA MUNICIPAL DE FINANÇAS</a:t>
            </a:r>
          </a:p>
        </p:txBody>
      </p:sp>
      <p:sp>
        <p:nvSpPr>
          <p:cNvPr id="18" name="Freeform 18"/>
          <p:cNvSpPr/>
          <p:nvPr/>
        </p:nvSpPr>
        <p:spPr>
          <a:xfrm>
            <a:off x="395159" y="1028700"/>
            <a:ext cx="1267082" cy="1324351"/>
          </a:xfrm>
          <a:custGeom>
            <a:avLst/>
            <a:gdLst/>
            <a:ahLst/>
            <a:cxnLst/>
            <a:rect l="l" t="t" r="r" b="b"/>
            <a:pathLst>
              <a:path w="1267082" h="1324351">
                <a:moveTo>
                  <a:pt x="0" y="0"/>
                </a:moveTo>
                <a:lnTo>
                  <a:pt x="1267082" y="0"/>
                </a:lnTo>
                <a:lnTo>
                  <a:pt x="1267082" y="1324351"/>
                </a:lnTo>
                <a:lnTo>
                  <a:pt x="0" y="132435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14" name="TextBox 16">
            <a:extLst>
              <a:ext uri="{FF2B5EF4-FFF2-40B4-BE49-F238E27FC236}">
                <a16:creationId xmlns:a16="http://schemas.microsoft.com/office/drawing/2014/main" id="{03A951D6-F0D3-4A77-BFA3-EC6C484E43AB}"/>
              </a:ext>
            </a:extLst>
          </p:cNvPr>
          <p:cNvSpPr txBox="1"/>
          <p:nvPr/>
        </p:nvSpPr>
        <p:spPr>
          <a:xfrm>
            <a:off x="7803259" y="5438131"/>
            <a:ext cx="6924491" cy="118532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0578"/>
              </a:lnSpc>
            </a:pPr>
            <a:r>
              <a:rPr lang="pt-BR" sz="5400" b="1" dirty="0">
                <a:solidFill>
                  <a:srgbClr val="ECF5FB"/>
                </a:solidFill>
                <a:latin typeface="Inter Heavy"/>
                <a:ea typeface="Inter Heavy"/>
                <a:cs typeface="Inter Heavy"/>
                <a:sym typeface="Inter Heavy"/>
              </a:rPr>
              <a:t>3ºQuadrimestre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722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95159" y="1028700"/>
            <a:ext cx="1267082" cy="1324351"/>
          </a:xfrm>
          <a:custGeom>
            <a:avLst/>
            <a:gdLst/>
            <a:ahLst/>
            <a:cxnLst/>
            <a:rect l="l" t="t" r="r" b="b"/>
            <a:pathLst>
              <a:path w="1267082" h="1324351">
                <a:moveTo>
                  <a:pt x="0" y="0"/>
                </a:moveTo>
                <a:lnTo>
                  <a:pt x="1267082" y="0"/>
                </a:lnTo>
                <a:lnTo>
                  <a:pt x="1267082" y="1324351"/>
                </a:lnTo>
                <a:lnTo>
                  <a:pt x="0" y="132435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4906142" y="724029"/>
            <a:ext cx="12986699" cy="153952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6016"/>
              </a:lnSpc>
            </a:pPr>
            <a:r>
              <a:rPr lang="pt-BR" sz="5400" b="1" dirty="0">
                <a:solidFill>
                  <a:srgbClr val="077FFC"/>
                </a:solidFill>
                <a:latin typeface="Inter Bold"/>
                <a:ea typeface="Inter Bold"/>
                <a:cs typeface="Inter Bold"/>
                <a:sym typeface="Inter Bold"/>
              </a:rPr>
              <a:t>Receitas de Impostos e Transferências Constitucionais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708398" y="1085850"/>
            <a:ext cx="3599465" cy="8158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217"/>
              </a:lnSpc>
            </a:pPr>
            <a:r>
              <a:rPr lang="en-US" sz="3217" b="1">
                <a:solidFill>
                  <a:srgbClr val="ECF5FB"/>
                </a:solidFill>
                <a:latin typeface="Inter Ultra-Bold"/>
                <a:ea typeface="Inter Ultra-Bold"/>
                <a:cs typeface="Inter Ultra-Bold"/>
                <a:sym typeface="Inter Ultra-Bold"/>
              </a:rPr>
              <a:t>PREFEITURA DE JAGUARIÚNA</a:t>
            </a:r>
          </a:p>
        </p:txBody>
      </p:sp>
      <p:graphicFrame>
        <p:nvGraphicFramePr>
          <p:cNvPr id="8" name="Tabela 7">
            <a:extLst>
              <a:ext uri="{FF2B5EF4-FFF2-40B4-BE49-F238E27FC236}">
                <a16:creationId xmlns:a16="http://schemas.microsoft.com/office/drawing/2014/main" id="{402D49EB-8C03-4E07-95EE-AF036A548F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0994128"/>
              </p:ext>
            </p:extLst>
          </p:nvPr>
        </p:nvGraphicFramePr>
        <p:xfrm>
          <a:off x="1143000" y="3602404"/>
          <a:ext cx="16002000" cy="5227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01000">
                  <a:extLst>
                    <a:ext uri="{9D8B030D-6E8A-4147-A177-3AD203B41FA5}">
                      <a16:colId xmlns:a16="http://schemas.microsoft.com/office/drawing/2014/main" val="2275494289"/>
                    </a:ext>
                  </a:extLst>
                </a:gridCol>
                <a:gridCol w="8001000">
                  <a:extLst>
                    <a:ext uri="{9D8B030D-6E8A-4147-A177-3AD203B41FA5}">
                      <a16:colId xmlns:a16="http://schemas.microsoft.com/office/drawing/2014/main" val="3535142059"/>
                    </a:ext>
                  </a:extLst>
                </a:gridCol>
              </a:tblGrid>
              <a:tr h="1150964">
                <a:tc>
                  <a:txBody>
                    <a:bodyPr/>
                    <a:lstStyle/>
                    <a:p>
                      <a:pPr algn="ctr"/>
                      <a:r>
                        <a:rPr lang="pt-BR" sz="4000" b="1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ESPECIFICAÇÃO</a:t>
                      </a:r>
                    </a:p>
                  </a:txBody>
                  <a:tcPr marL="91466" marR="91466" marT="45731" marB="4573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4000" b="1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VALOR</a:t>
                      </a:r>
                    </a:p>
                  </a:txBody>
                  <a:tcPr marL="91466" marR="91466" marT="45731" marB="4573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5286390"/>
                  </a:ext>
                </a:extLst>
              </a:tr>
              <a:tr h="1019044">
                <a:tc>
                  <a:txBody>
                    <a:bodyPr/>
                    <a:lstStyle/>
                    <a:p>
                      <a:pPr algn="ctr"/>
                      <a:r>
                        <a:rPr lang="pt-BR" sz="3600" b="1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IMPOSTOS</a:t>
                      </a:r>
                      <a:r>
                        <a:rPr lang="pt-BR" sz="3600" b="1" baseline="0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MUNICIPAIS</a:t>
                      </a:r>
                      <a:endParaRPr lang="pt-BR" sz="3600" b="1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91455" marR="91455" marT="45723" marB="45723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40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R$      </a:t>
                      </a:r>
                      <a:r>
                        <a:rPr lang="pt-BR" sz="4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154.172.393,08</a:t>
                      </a:r>
                      <a:endParaRPr lang="pt-BR" sz="40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527" marR="9527" marT="9526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3659558"/>
                  </a:ext>
                </a:extLst>
              </a:tr>
              <a:tr h="1019044">
                <a:tc>
                  <a:txBody>
                    <a:bodyPr/>
                    <a:lstStyle/>
                    <a:p>
                      <a:pPr algn="ctr"/>
                      <a:r>
                        <a:rPr lang="pt-BR" sz="3600" b="1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TRANSFERÊNCIAS</a:t>
                      </a:r>
                      <a:r>
                        <a:rPr lang="pt-BR" sz="3600" b="1" baseline="0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DA UNIÃO</a:t>
                      </a:r>
                      <a:endParaRPr lang="pt-BR" sz="3600" b="1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91455" marR="91455" marT="45723" marB="4572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40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R$      </a:t>
                      </a:r>
                      <a:r>
                        <a:rPr lang="pt-BR" sz="4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77.977.935,12</a:t>
                      </a:r>
                      <a:endParaRPr lang="pt-BR" sz="40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527" marR="9527" marT="9526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5093208"/>
                  </a:ext>
                </a:extLst>
              </a:tr>
              <a:tr h="1019044">
                <a:tc>
                  <a:txBody>
                    <a:bodyPr/>
                    <a:lstStyle/>
                    <a:p>
                      <a:pPr algn="ctr"/>
                      <a:r>
                        <a:rPr lang="pt-BR" sz="3600" b="1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TRANSFERÊNCIAS</a:t>
                      </a:r>
                      <a:r>
                        <a:rPr lang="pt-BR" sz="3600" b="1" baseline="0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DO ESTADO</a:t>
                      </a:r>
                      <a:endParaRPr lang="pt-BR" sz="3600" b="1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91455" marR="91455" marT="45723" marB="4572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40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R$    321.126.707,19</a:t>
                      </a:r>
                    </a:p>
                  </a:txBody>
                  <a:tcPr marL="9527" marR="9527" marT="9526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1609062"/>
                  </a:ext>
                </a:extLst>
              </a:tr>
              <a:tr h="1019044">
                <a:tc>
                  <a:txBody>
                    <a:bodyPr/>
                    <a:lstStyle/>
                    <a:p>
                      <a:pPr algn="ctr"/>
                      <a:r>
                        <a:rPr lang="pt-BR" sz="4400" b="1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TOTAL</a:t>
                      </a:r>
                    </a:p>
                  </a:txBody>
                  <a:tcPr marL="91455" marR="91455" marT="45723" marB="4572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4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R$ 553.277.035,39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59734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67353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722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95159" y="1028700"/>
            <a:ext cx="1267082" cy="1324351"/>
          </a:xfrm>
          <a:custGeom>
            <a:avLst/>
            <a:gdLst/>
            <a:ahLst/>
            <a:cxnLst/>
            <a:rect l="l" t="t" r="r" b="b"/>
            <a:pathLst>
              <a:path w="1267082" h="1324351">
                <a:moveTo>
                  <a:pt x="0" y="0"/>
                </a:moveTo>
                <a:lnTo>
                  <a:pt x="1267082" y="0"/>
                </a:lnTo>
                <a:lnTo>
                  <a:pt x="1267082" y="1324351"/>
                </a:lnTo>
                <a:lnTo>
                  <a:pt x="0" y="132435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4906142" y="724029"/>
            <a:ext cx="12986699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6016"/>
              </a:lnSpc>
            </a:pPr>
            <a:r>
              <a:rPr lang="pt-BR" sz="5400" b="1" dirty="0">
                <a:solidFill>
                  <a:srgbClr val="077FFC"/>
                </a:solidFill>
                <a:latin typeface="Inter Bold"/>
                <a:ea typeface="Inter Bold"/>
                <a:cs typeface="Inter Bold"/>
                <a:sym typeface="Inter Bold"/>
              </a:rPr>
              <a:t>Aplicação no Ensino </a:t>
            </a:r>
            <a:br>
              <a:rPr lang="pt-BR" sz="5400" b="1" dirty="0">
                <a:solidFill>
                  <a:srgbClr val="077FFC"/>
                </a:solidFill>
                <a:latin typeface="Inter Bold"/>
                <a:ea typeface="Inter Bold"/>
                <a:cs typeface="Inter Bold"/>
                <a:sym typeface="Inter Bold"/>
              </a:rPr>
            </a:br>
            <a:r>
              <a:rPr lang="pt-BR" sz="5400" b="1" dirty="0">
                <a:solidFill>
                  <a:srgbClr val="077FFC"/>
                </a:solidFill>
                <a:latin typeface="Inter Bold"/>
                <a:ea typeface="Inter Bold"/>
                <a:cs typeface="Inter Bold"/>
                <a:sym typeface="Inter Bold"/>
              </a:rPr>
              <a:t>Art. 212 CF/88 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708398" y="1085850"/>
            <a:ext cx="3599465" cy="8158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217"/>
              </a:lnSpc>
            </a:pPr>
            <a:r>
              <a:rPr lang="en-US" sz="3217" b="1">
                <a:solidFill>
                  <a:srgbClr val="ECF5FB"/>
                </a:solidFill>
                <a:latin typeface="Inter Ultra-Bold"/>
                <a:ea typeface="Inter Ultra-Bold"/>
                <a:cs typeface="Inter Ultra-Bold"/>
                <a:sym typeface="Inter Ultra-Bold"/>
              </a:rPr>
              <a:t>PREFEITURA DE JAGUARIÚNA</a:t>
            </a:r>
          </a:p>
        </p:txBody>
      </p:sp>
      <p:graphicFrame>
        <p:nvGraphicFramePr>
          <p:cNvPr id="8" name="Tabela 7">
            <a:extLst>
              <a:ext uri="{FF2B5EF4-FFF2-40B4-BE49-F238E27FC236}">
                <a16:creationId xmlns:a16="http://schemas.microsoft.com/office/drawing/2014/main" id="{402D49EB-8C03-4E07-95EE-AF036A548F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7662108"/>
              </p:ext>
            </p:extLst>
          </p:nvPr>
        </p:nvGraphicFramePr>
        <p:xfrm>
          <a:off x="2514599" y="3390900"/>
          <a:ext cx="13258802" cy="5564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29401">
                  <a:extLst>
                    <a:ext uri="{9D8B030D-6E8A-4147-A177-3AD203B41FA5}">
                      <a16:colId xmlns:a16="http://schemas.microsoft.com/office/drawing/2014/main" val="2275494289"/>
                    </a:ext>
                  </a:extLst>
                </a:gridCol>
                <a:gridCol w="6629401">
                  <a:extLst>
                    <a:ext uri="{9D8B030D-6E8A-4147-A177-3AD203B41FA5}">
                      <a16:colId xmlns:a16="http://schemas.microsoft.com/office/drawing/2014/main" val="3535142059"/>
                    </a:ext>
                  </a:extLst>
                </a:gridCol>
              </a:tblGrid>
              <a:tr h="189037">
                <a:tc>
                  <a:txBody>
                    <a:bodyPr/>
                    <a:lstStyle/>
                    <a:p>
                      <a:pPr algn="ctr"/>
                      <a:r>
                        <a:rPr lang="pt-BR" sz="3600" b="1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ESPECIFICAÇÃO</a:t>
                      </a:r>
                    </a:p>
                  </a:txBody>
                  <a:tcPr marL="91466" marR="91466" marT="45731" marB="4573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600" b="1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VALOR</a:t>
                      </a:r>
                    </a:p>
                  </a:txBody>
                  <a:tcPr marL="91466" marR="91466" marT="45731" marB="4573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5286390"/>
                  </a:ext>
                </a:extLst>
              </a:tr>
              <a:tr h="141784">
                <a:tc>
                  <a:txBody>
                    <a:bodyPr/>
                    <a:lstStyle/>
                    <a:p>
                      <a:r>
                        <a:rPr lang="pt-BR" sz="3600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(A) Receita</a:t>
                      </a:r>
                      <a:r>
                        <a:rPr lang="pt-BR" sz="3600" baseline="0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de impostos</a:t>
                      </a:r>
                      <a:endParaRPr lang="pt-BR" sz="3600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91455" marR="91455" marT="45729" marB="45729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4400" b="1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R$</a:t>
                      </a:r>
                      <a:r>
                        <a:rPr lang="pt-BR" sz="4400" b="1" baseline="0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</a:t>
                      </a:r>
                      <a:r>
                        <a:rPr lang="pt-BR" sz="4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553.277.035,39</a:t>
                      </a:r>
                      <a:endParaRPr lang="pt-BR" sz="4400" b="1" baseline="0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9527" marR="9527" marT="9527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3659558"/>
                  </a:ext>
                </a:extLst>
              </a:tr>
              <a:tr h="14178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36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 pitchFamily="34" charset="0"/>
                        </a:rPr>
                        <a:t>(B) </a:t>
                      </a:r>
                      <a:r>
                        <a:rPr lang="pt-BR" sz="3600" b="1" baseline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 pitchFamily="34" charset="0"/>
                        </a:rPr>
                        <a:t>Total </a:t>
                      </a:r>
                      <a:r>
                        <a:rPr lang="pt-BR" sz="36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 pitchFamily="34" charset="0"/>
                        </a:rPr>
                        <a:t>Empenhos</a:t>
                      </a:r>
                      <a:r>
                        <a:rPr lang="pt-BR" sz="3600" b="1" baseline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 pitchFamily="34" charset="0"/>
                        </a:rPr>
                        <a:t> Liquidados</a:t>
                      </a:r>
                      <a:endParaRPr lang="pt-BR" sz="3600" b="1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 marL="91455" marR="91455" marT="45729" marB="45729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4400" b="1" i="0" u="none" strike="noStrike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/>
                        </a:rPr>
                        <a:t>R$   </a:t>
                      </a:r>
                      <a:r>
                        <a:rPr lang="pt-BR" sz="4400" b="1" i="0" u="none" strike="noStrike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n-lt"/>
                        </a:rPr>
                        <a:t>81.906.462,17</a:t>
                      </a:r>
                      <a:endParaRPr lang="pt-BR" sz="4400" b="1" i="0" u="none" strike="noStrike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7" marR="9527" marT="9527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7379133"/>
                  </a:ext>
                </a:extLst>
              </a:tr>
              <a:tr h="263648">
                <a:tc>
                  <a:txBody>
                    <a:bodyPr/>
                    <a:lstStyle/>
                    <a:p>
                      <a:r>
                        <a:rPr lang="pt-BR" sz="36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 pitchFamily="34" charset="0"/>
                        </a:rPr>
                        <a:t>(C)</a:t>
                      </a:r>
                      <a:r>
                        <a:rPr lang="pt-BR" sz="3600" b="1" baseline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 pitchFamily="34" charset="0"/>
                        </a:rPr>
                        <a:t> Valor retido FUNDEB</a:t>
                      </a:r>
                      <a:endParaRPr lang="pt-BR" sz="3600" b="1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 marL="91455" marR="91455" marT="45729" marB="45729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4400" b="1" i="0" u="none" strike="noStrike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/>
                        </a:rPr>
                        <a:t>R$   </a:t>
                      </a:r>
                      <a:r>
                        <a:rPr lang="pt-BR" sz="4400" b="1" i="0" u="none" strike="noStrike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n-lt"/>
                        </a:rPr>
                        <a:t>78.113.114,77</a:t>
                      </a:r>
                      <a:endParaRPr lang="pt-BR" sz="4400" b="1" i="0" u="none" strike="noStrike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7" marR="9527" marT="9527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7177044"/>
                  </a:ext>
                </a:extLst>
              </a:tr>
              <a:tr h="141784">
                <a:tc>
                  <a:txBody>
                    <a:bodyPr/>
                    <a:lstStyle/>
                    <a:p>
                      <a:pPr algn="l"/>
                      <a:r>
                        <a:rPr lang="pt-BR" sz="3600" b="1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(D) Total</a:t>
                      </a:r>
                      <a:r>
                        <a:rPr lang="pt-BR" sz="3600" b="1" baseline="0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Aplicado (B+C)</a:t>
                      </a:r>
                      <a:endParaRPr lang="pt-BR" sz="3600" b="1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91455" marR="91455" marT="45729" marB="45729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4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R$   </a:t>
                      </a:r>
                      <a:r>
                        <a:rPr lang="pt-BR" sz="44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160.019.576,94</a:t>
                      </a:r>
                      <a:endParaRPr lang="pt-BR" sz="44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527" marR="9527" marT="9527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5093208"/>
                  </a:ext>
                </a:extLst>
              </a:tr>
              <a:tr h="141784">
                <a:tc>
                  <a:txBody>
                    <a:bodyPr/>
                    <a:lstStyle/>
                    <a:p>
                      <a:pPr algn="l"/>
                      <a:r>
                        <a:rPr lang="pt-BR" sz="36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 pitchFamily="34" charset="0"/>
                        </a:rPr>
                        <a:t>(E)</a:t>
                      </a:r>
                      <a:r>
                        <a:rPr lang="pt-BR" sz="3600" b="1" baseline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 pitchFamily="34" charset="0"/>
                        </a:rPr>
                        <a:t> </a:t>
                      </a:r>
                      <a:r>
                        <a:rPr lang="pt-BR" sz="36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 pitchFamily="34" charset="0"/>
                        </a:rPr>
                        <a:t>Porcentagem</a:t>
                      </a:r>
                      <a:r>
                        <a:rPr lang="pt-BR" sz="3600" b="1" baseline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 pitchFamily="34" charset="0"/>
                        </a:rPr>
                        <a:t> Aplicação (D / A)</a:t>
                      </a:r>
                      <a:endParaRPr lang="pt-BR" sz="3600" b="1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 marL="91455" marR="91455" marT="45729" marB="45729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4400" b="1" i="0" u="none" strike="noStrike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/>
                        </a:rPr>
                        <a:t>                    28,92 %</a:t>
                      </a:r>
                    </a:p>
                  </a:txBody>
                  <a:tcPr marL="9527" marR="9527" marT="9527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851936"/>
                  </a:ext>
                </a:extLst>
              </a:tr>
              <a:tr h="141784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pt-BR" sz="36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(F) Mínimo Constitucional 25%</a:t>
                      </a:r>
                    </a:p>
                  </a:txBody>
                  <a:tcPr marL="91452" marR="91452" marT="45705" marB="4570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t-BR" sz="4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R$</a:t>
                      </a:r>
                      <a:r>
                        <a:rPr lang="pt-BR" sz="4400" b="1" i="0" u="none" strike="noStrike" kern="1200" baseline="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  </a:t>
                      </a:r>
                      <a:r>
                        <a:rPr lang="pt-BR" sz="4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138.319.258,85</a:t>
                      </a:r>
                      <a:endParaRPr lang="pt-BR" sz="4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52" marR="91452" marT="45705" marB="4570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1609062"/>
                  </a:ext>
                </a:extLst>
              </a:tr>
              <a:tr h="141784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pt-BR" sz="36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(G) Diferença  a maior</a:t>
                      </a:r>
                    </a:p>
                  </a:txBody>
                  <a:tcPr marL="91452" marR="91452" marT="45705" marB="4570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t-BR" sz="44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R$     </a:t>
                      </a:r>
                      <a:r>
                        <a:rPr lang="pt-BR" sz="44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21.700.318,09</a:t>
                      </a:r>
                      <a:endParaRPr lang="pt-BR" sz="4400" b="1" i="0" u="none" strike="noStrike" kern="1200" dirty="0">
                        <a:solidFill>
                          <a:srgbClr val="00B05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52" marR="91452" marT="45705" marB="4570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59734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19892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722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95159" y="1028700"/>
            <a:ext cx="1267082" cy="1324351"/>
          </a:xfrm>
          <a:custGeom>
            <a:avLst/>
            <a:gdLst/>
            <a:ahLst/>
            <a:cxnLst/>
            <a:rect l="l" t="t" r="r" b="b"/>
            <a:pathLst>
              <a:path w="1267082" h="1324351">
                <a:moveTo>
                  <a:pt x="0" y="0"/>
                </a:moveTo>
                <a:lnTo>
                  <a:pt x="1267082" y="0"/>
                </a:lnTo>
                <a:lnTo>
                  <a:pt x="1267082" y="1324351"/>
                </a:lnTo>
                <a:lnTo>
                  <a:pt x="0" y="132435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4906142" y="724029"/>
            <a:ext cx="12986699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6016"/>
              </a:lnSpc>
            </a:pPr>
            <a:r>
              <a:rPr lang="pt-BR" sz="5400" b="1" dirty="0">
                <a:solidFill>
                  <a:srgbClr val="077FFC"/>
                </a:solidFill>
                <a:latin typeface="Inter Bold"/>
                <a:ea typeface="Inter Bold"/>
                <a:cs typeface="Inter Bold"/>
                <a:sym typeface="Inter Bold"/>
              </a:rPr>
              <a:t>Aplicação no FUNDEB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708398" y="1085850"/>
            <a:ext cx="3599465" cy="8158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217"/>
              </a:lnSpc>
            </a:pPr>
            <a:r>
              <a:rPr lang="en-US" sz="3217" b="1">
                <a:solidFill>
                  <a:srgbClr val="ECF5FB"/>
                </a:solidFill>
                <a:latin typeface="Inter Ultra-Bold"/>
                <a:ea typeface="Inter Ultra-Bold"/>
                <a:cs typeface="Inter Ultra-Bold"/>
                <a:sym typeface="Inter Ultra-Bold"/>
              </a:rPr>
              <a:t>PREFEITURA DE JAGUARIÚNA</a:t>
            </a:r>
          </a:p>
        </p:txBody>
      </p:sp>
      <p:graphicFrame>
        <p:nvGraphicFramePr>
          <p:cNvPr id="8" name="Tabela 7">
            <a:extLst>
              <a:ext uri="{FF2B5EF4-FFF2-40B4-BE49-F238E27FC236}">
                <a16:creationId xmlns:a16="http://schemas.microsoft.com/office/drawing/2014/main" id="{402D49EB-8C03-4E07-95EE-AF036A548F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0756150"/>
              </p:ext>
            </p:extLst>
          </p:nvPr>
        </p:nvGraphicFramePr>
        <p:xfrm>
          <a:off x="1447801" y="3390900"/>
          <a:ext cx="14325603" cy="54102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4799">
                  <a:extLst>
                    <a:ext uri="{9D8B030D-6E8A-4147-A177-3AD203B41FA5}">
                      <a16:colId xmlns:a16="http://schemas.microsoft.com/office/drawing/2014/main" val="2275494289"/>
                    </a:ext>
                  </a:extLst>
                </a:gridCol>
                <a:gridCol w="4419600">
                  <a:extLst>
                    <a:ext uri="{9D8B030D-6E8A-4147-A177-3AD203B41FA5}">
                      <a16:colId xmlns:a16="http://schemas.microsoft.com/office/drawing/2014/main" val="3671566985"/>
                    </a:ext>
                  </a:extLst>
                </a:gridCol>
                <a:gridCol w="1981204">
                  <a:extLst>
                    <a:ext uri="{9D8B030D-6E8A-4147-A177-3AD203B41FA5}">
                      <a16:colId xmlns:a16="http://schemas.microsoft.com/office/drawing/2014/main" val="3535142059"/>
                    </a:ext>
                  </a:extLst>
                </a:gridCol>
              </a:tblGrid>
              <a:tr h="772886">
                <a:tc>
                  <a:txBody>
                    <a:bodyPr/>
                    <a:lstStyle/>
                    <a:p>
                      <a:pPr algn="ctr"/>
                      <a:r>
                        <a:rPr lang="pt-BR" sz="3600" b="1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ESPECIFICAÇÃO</a:t>
                      </a:r>
                    </a:p>
                  </a:txBody>
                  <a:tcPr marL="91466" marR="91466" marT="45731" marB="4573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3600" b="1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VALOR</a:t>
                      </a:r>
                    </a:p>
                  </a:txBody>
                  <a:tcPr marL="91466" marR="91466" marT="45731" marB="4573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600" b="1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%</a:t>
                      </a:r>
                    </a:p>
                  </a:txBody>
                  <a:tcPr marL="91466" marR="91466" marT="45731" marB="4573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5286390"/>
                  </a:ext>
                </a:extLst>
              </a:tr>
              <a:tr h="772886">
                <a:tc>
                  <a:txBody>
                    <a:bodyPr/>
                    <a:lstStyle/>
                    <a:p>
                      <a:r>
                        <a:rPr lang="pt-BR" sz="3600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(A) Valor</a:t>
                      </a:r>
                      <a:r>
                        <a:rPr lang="pt-BR" sz="3600" baseline="0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recebido</a:t>
                      </a:r>
                      <a:endParaRPr lang="pt-BR" sz="3600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91439" marR="91439" marT="45731" marB="45731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3600" b="1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R$  69.314.368,04</a:t>
                      </a:r>
                    </a:p>
                  </a:txBody>
                  <a:tcPr marL="91439" marR="91439" marT="45731" marB="45731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pt-BR" sz="3600" b="0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91439" marR="91439" marT="45731" marB="45731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3659558"/>
                  </a:ext>
                </a:extLst>
              </a:tr>
              <a:tr h="772886">
                <a:tc>
                  <a:txBody>
                    <a:bodyPr/>
                    <a:lstStyle/>
                    <a:p>
                      <a:r>
                        <a:rPr lang="pt-BR" sz="3600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(B) Rendimentos</a:t>
                      </a:r>
                      <a:r>
                        <a:rPr lang="pt-BR" sz="3600" baseline="0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</a:t>
                      </a:r>
                      <a:endParaRPr lang="pt-BR" sz="3600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91439" marR="91439" marT="45731" marB="4573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3600" b="1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R$    </a:t>
                      </a:r>
                      <a:r>
                        <a:rPr lang="pt-BR" sz="3600" b="1" baseline="0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</a:t>
                      </a:r>
                      <a:r>
                        <a:rPr lang="pt-BR" sz="3600" b="1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  387.142,29</a:t>
                      </a:r>
                    </a:p>
                  </a:txBody>
                  <a:tcPr marL="91439" marR="91439" marT="45731" marB="4573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pt-BR" sz="3600" b="0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91439" marR="91439" marT="45731" marB="4573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7379133"/>
                  </a:ext>
                </a:extLst>
              </a:tr>
              <a:tr h="772886">
                <a:tc>
                  <a:txBody>
                    <a:bodyPr/>
                    <a:lstStyle/>
                    <a:p>
                      <a:r>
                        <a:rPr lang="pt-BR" sz="3600" b="1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(C)</a:t>
                      </a:r>
                      <a:r>
                        <a:rPr lang="pt-BR" sz="3600" b="1" baseline="0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Total (A + B)</a:t>
                      </a:r>
                      <a:endParaRPr lang="pt-BR" sz="3600" b="1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91439" marR="91439" marT="45731" marB="4573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3600" b="1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R$</a:t>
                      </a:r>
                      <a:r>
                        <a:rPr lang="pt-BR" sz="3600" b="1" baseline="0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 69.701.510,33</a:t>
                      </a:r>
                    </a:p>
                  </a:txBody>
                  <a:tcPr marL="91439" marR="91439" marT="45731" marB="4573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pt-BR" sz="3600" b="0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91439" marR="91439" marT="45731" marB="4573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5093208"/>
                  </a:ext>
                </a:extLst>
              </a:tr>
              <a:tr h="772886">
                <a:tc>
                  <a:txBody>
                    <a:bodyPr/>
                    <a:lstStyle/>
                    <a:p>
                      <a:r>
                        <a:rPr lang="pt-BR" sz="36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 pitchFamily="34" charset="0"/>
                        </a:rPr>
                        <a:t>(D) Total</a:t>
                      </a:r>
                      <a:r>
                        <a:rPr lang="pt-BR" sz="3600" b="1" baseline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 pitchFamily="34" charset="0"/>
                        </a:rPr>
                        <a:t> liquidado</a:t>
                      </a:r>
                      <a:endParaRPr lang="pt-BR" sz="3600" b="1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 marL="91439" marR="91439" marT="45731" marB="4573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36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 pitchFamily="34" charset="0"/>
                        </a:rPr>
                        <a:t>R$ </a:t>
                      </a:r>
                      <a:r>
                        <a:rPr lang="pt-BR" sz="3600" b="1" baseline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 pitchFamily="34" charset="0"/>
                        </a:rPr>
                        <a:t> 69.701.510,33</a:t>
                      </a:r>
                    </a:p>
                  </a:txBody>
                  <a:tcPr marL="91439" marR="91439" marT="45731" marB="4573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36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 pitchFamily="34" charset="0"/>
                        </a:rPr>
                        <a:t>100,00 %</a:t>
                      </a:r>
                    </a:p>
                  </a:txBody>
                  <a:tcPr marL="91439" marR="91439" marT="45731" marB="4573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851936"/>
                  </a:ext>
                </a:extLst>
              </a:tr>
              <a:tr h="772886">
                <a:tc>
                  <a:txBody>
                    <a:bodyPr/>
                    <a:lstStyle/>
                    <a:p>
                      <a:r>
                        <a:rPr lang="pt-BR" sz="3600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(E)</a:t>
                      </a:r>
                      <a:r>
                        <a:rPr lang="pt-BR" sz="3600" baseline="0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Aplicação Magistério Liquidado (70%) </a:t>
                      </a:r>
                    </a:p>
                  </a:txBody>
                  <a:tcPr marL="91439" marR="91439" marT="45731" marB="4573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3600" b="1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R$ </a:t>
                      </a:r>
                      <a:r>
                        <a:rPr lang="pt-BR" sz="3600" b="1" baseline="0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69.701.510,33</a:t>
                      </a:r>
                    </a:p>
                  </a:txBody>
                  <a:tcPr marL="91439" marR="91439" marT="45731" marB="4573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3600" b="1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100,00 %</a:t>
                      </a:r>
                    </a:p>
                  </a:txBody>
                  <a:tcPr marL="91439" marR="91439" marT="45731" marB="4573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1609062"/>
                  </a:ext>
                </a:extLst>
              </a:tr>
              <a:tr h="772886">
                <a:tc>
                  <a:txBody>
                    <a:bodyPr/>
                    <a:lstStyle/>
                    <a:p>
                      <a:r>
                        <a:rPr lang="pt-BR" sz="3600" baseline="0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(F) Outros Liquidado (30%) </a:t>
                      </a:r>
                      <a:endParaRPr lang="pt-BR" sz="3600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91439" marR="91439" marT="45731" marB="4573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3600" b="1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R$                    0,00</a:t>
                      </a:r>
                    </a:p>
                  </a:txBody>
                  <a:tcPr marL="91439" marR="91439" marT="45731" marB="4573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3600" b="1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0,00%</a:t>
                      </a:r>
                    </a:p>
                  </a:txBody>
                  <a:tcPr marL="91439" marR="91439" marT="45731" marB="4573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59734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70188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722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95159" y="1028700"/>
            <a:ext cx="1267082" cy="1324351"/>
          </a:xfrm>
          <a:custGeom>
            <a:avLst/>
            <a:gdLst/>
            <a:ahLst/>
            <a:cxnLst/>
            <a:rect l="l" t="t" r="r" b="b"/>
            <a:pathLst>
              <a:path w="1267082" h="1324351">
                <a:moveTo>
                  <a:pt x="0" y="0"/>
                </a:moveTo>
                <a:lnTo>
                  <a:pt x="1267082" y="0"/>
                </a:lnTo>
                <a:lnTo>
                  <a:pt x="1267082" y="1324351"/>
                </a:lnTo>
                <a:lnTo>
                  <a:pt x="0" y="132435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4906142" y="1028700"/>
            <a:ext cx="12986699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6016"/>
              </a:lnSpc>
            </a:pPr>
            <a:r>
              <a:rPr lang="pt-BR" sz="5400" b="1" dirty="0">
                <a:solidFill>
                  <a:srgbClr val="077FFC"/>
                </a:solidFill>
                <a:latin typeface="Inter Bold"/>
                <a:ea typeface="Inter Bold"/>
                <a:cs typeface="Inter Bold"/>
                <a:sym typeface="Inter Bold"/>
              </a:rPr>
              <a:t>Aplicação em Saúde</a:t>
            </a:r>
            <a:br>
              <a:rPr lang="pt-BR" sz="5400" b="1" dirty="0">
                <a:solidFill>
                  <a:srgbClr val="077FFC"/>
                </a:solidFill>
                <a:latin typeface="Inter Bold"/>
                <a:ea typeface="Inter Bold"/>
                <a:cs typeface="Inter Bold"/>
                <a:sym typeface="Inter Bold"/>
              </a:rPr>
            </a:br>
            <a:r>
              <a:rPr lang="pt-BR" sz="5400" b="1" dirty="0">
                <a:solidFill>
                  <a:srgbClr val="077FFC"/>
                </a:solidFill>
                <a:latin typeface="Inter Bold"/>
                <a:ea typeface="Inter Bold"/>
                <a:cs typeface="Inter Bold"/>
                <a:sym typeface="Inter Bold"/>
              </a:rPr>
              <a:t>EC 29/2000 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708398" y="1085850"/>
            <a:ext cx="3599465" cy="8158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217"/>
              </a:lnSpc>
            </a:pPr>
            <a:r>
              <a:rPr lang="en-US" sz="3217" b="1">
                <a:solidFill>
                  <a:srgbClr val="ECF5FB"/>
                </a:solidFill>
                <a:latin typeface="Inter Ultra-Bold"/>
                <a:ea typeface="Inter Ultra-Bold"/>
                <a:cs typeface="Inter Ultra-Bold"/>
                <a:sym typeface="Inter Ultra-Bold"/>
              </a:rPr>
              <a:t>PREFEITURA DE JAGUARIÚNA</a:t>
            </a:r>
          </a:p>
        </p:txBody>
      </p:sp>
      <p:graphicFrame>
        <p:nvGraphicFramePr>
          <p:cNvPr id="8" name="Tabela 7">
            <a:extLst>
              <a:ext uri="{FF2B5EF4-FFF2-40B4-BE49-F238E27FC236}">
                <a16:creationId xmlns:a16="http://schemas.microsoft.com/office/drawing/2014/main" id="{402D49EB-8C03-4E07-95EE-AF036A548F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8554112"/>
              </p:ext>
            </p:extLst>
          </p:nvPr>
        </p:nvGraphicFramePr>
        <p:xfrm>
          <a:off x="1708398" y="3440760"/>
          <a:ext cx="14890998" cy="51203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34600">
                  <a:extLst>
                    <a:ext uri="{9D8B030D-6E8A-4147-A177-3AD203B41FA5}">
                      <a16:colId xmlns:a16="http://schemas.microsoft.com/office/drawing/2014/main" val="2275494289"/>
                    </a:ext>
                  </a:extLst>
                </a:gridCol>
                <a:gridCol w="4756398">
                  <a:extLst>
                    <a:ext uri="{9D8B030D-6E8A-4147-A177-3AD203B41FA5}">
                      <a16:colId xmlns:a16="http://schemas.microsoft.com/office/drawing/2014/main" val="3535142059"/>
                    </a:ext>
                  </a:extLst>
                </a:gridCol>
              </a:tblGrid>
              <a:tr h="189037">
                <a:tc>
                  <a:txBody>
                    <a:bodyPr/>
                    <a:lstStyle/>
                    <a:p>
                      <a:pPr algn="ctr"/>
                      <a:r>
                        <a:rPr lang="pt-BR" sz="3600" b="1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ESPECIFICAÇÃO</a:t>
                      </a:r>
                    </a:p>
                  </a:txBody>
                  <a:tcPr marL="91466" marR="91466" marT="45731" marB="4573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600" b="1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VALOR</a:t>
                      </a:r>
                    </a:p>
                  </a:txBody>
                  <a:tcPr marL="91466" marR="91466" marT="45731" marB="4573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5286390"/>
                  </a:ext>
                </a:extLst>
              </a:tr>
              <a:tr h="141784">
                <a:tc>
                  <a:txBody>
                    <a:bodyPr/>
                    <a:lstStyle/>
                    <a:p>
                      <a:pPr algn="l"/>
                      <a:r>
                        <a:rPr lang="pt-BR" sz="32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 pitchFamily="34" charset="0"/>
                        </a:rPr>
                        <a:t>(A) Receita</a:t>
                      </a:r>
                      <a:r>
                        <a:rPr lang="pt-BR" sz="3200" b="1" baseline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 pitchFamily="34" charset="0"/>
                        </a:rPr>
                        <a:t> de impostos</a:t>
                      </a:r>
                      <a:endParaRPr lang="pt-BR" sz="3200" b="1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 marL="91452" marR="91452" marT="45698" marB="45698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36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 pitchFamily="34" charset="0"/>
                        </a:rPr>
                        <a:t>R$ </a:t>
                      </a:r>
                      <a:r>
                        <a:rPr lang="pt-BR" sz="3600" b="1" baseline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 pitchFamily="34" charset="0"/>
                        </a:rPr>
                        <a:t> 544.742.164,74</a:t>
                      </a:r>
                    </a:p>
                  </a:txBody>
                  <a:tcPr marL="91452" marR="91452" marT="45698" marB="45698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3659558"/>
                  </a:ext>
                </a:extLst>
              </a:tr>
              <a:tr h="141784">
                <a:tc>
                  <a:txBody>
                    <a:bodyPr/>
                    <a:lstStyle/>
                    <a:p>
                      <a:pPr algn="l"/>
                      <a:r>
                        <a:rPr lang="pt-BR" sz="3200" b="1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(B) Empenhos</a:t>
                      </a:r>
                      <a:r>
                        <a:rPr lang="pt-BR" sz="3200" b="1" baseline="0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Liquidados - DIRETA (Recurso Próprio) </a:t>
                      </a:r>
                      <a:endParaRPr lang="pt-BR" sz="3200" b="1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91452" marR="91452" marT="45698" marB="4569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sz="3600" b="1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R$    50.980.386,35</a:t>
                      </a:r>
                    </a:p>
                  </a:txBody>
                  <a:tcPr marL="91452" marR="91452" marT="45698" marB="4569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7379133"/>
                  </a:ext>
                </a:extLst>
              </a:tr>
              <a:tr h="263648">
                <a:tc>
                  <a:txBody>
                    <a:bodyPr/>
                    <a:lstStyle/>
                    <a:p>
                      <a:pPr algn="l"/>
                      <a:r>
                        <a:rPr lang="pt-BR" sz="3200" b="1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(C) Empenhos Liquidados – HOSPITAL (</a:t>
                      </a:r>
                      <a:r>
                        <a:rPr lang="pt-BR" sz="3200" b="1" baseline="0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Recurso Próprio)</a:t>
                      </a:r>
                      <a:endParaRPr lang="pt-BR" sz="3200" b="1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91452" marR="91452" marT="45698" marB="4569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sz="3600" b="1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R$</a:t>
                      </a:r>
                      <a:r>
                        <a:rPr lang="pt-BR" sz="3600" b="1" baseline="0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   86.651.056,78</a:t>
                      </a:r>
                      <a:endParaRPr lang="pt-BR" sz="3600" b="1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91452" marR="91452" marT="45698" marB="4569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91148576"/>
                  </a:ext>
                </a:extLst>
              </a:tr>
              <a:tr h="141784">
                <a:tc>
                  <a:txBody>
                    <a:bodyPr/>
                    <a:lstStyle/>
                    <a:p>
                      <a:pPr algn="l"/>
                      <a:r>
                        <a:rPr lang="pt-BR" sz="3200" b="1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(D) Total</a:t>
                      </a:r>
                      <a:r>
                        <a:rPr lang="pt-BR" sz="3200" b="1" baseline="0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Aplicado (B+C)</a:t>
                      </a:r>
                      <a:endParaRPr lang="pt-BR" sz="3200" b="1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91452" marR="91452" marT="45698" marB="4569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1887538" algn="l"/>
                        </a:tabLst>
                      </a:pPr>
                      <a:r>
                        <a:rPr lang="pt-BR" sz="3600" b="1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R$    137.631.443,13</a:t>
                      </a:r>
                    </a:p>
                  </a:txBody>
                  <a:tcPr marL="91452" marR="91452" marT="45698" marB="4569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5093208"/>
                  </a:ext>
                </a:extLst>
              </a:tr>
              <a:tr h="141784">
                <a:tc>
                  <a:txBody>
                    <a:bodyPr/>
                    <a:lstStyle/>
                    <a:p>
                      <a:pPr algn="l"/>
                      <a:r>
                        <a:rPr lang="pt-BR" sz="32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 pitchFamily="34" charset="0"/>
                        </a:rPr>
                        <a:t>(E)</a:t>
                      </a:r>
                      <a:r>
                        <a:rPr lang="pt-BR" sz="3200" b="1" baseline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 pitchFamily="34" charset="0"/>
                        </a:rPr>
                        <a:t> </a:t>
                      </a:r>
                      <a:r>
                        <a:rPr lang="pt-BR" sz="32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 pitchFamily="34" charset="0"/>
                        </a:rPr>
                        <a:t>Porcentagem</a:t>
                      </a:r>
                      <a:r>
                        <a:rPr lang="pt-BR" sz="3200" b="1" baseline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 pitchFamily="34" charset="0"/>
                        </a:rPr>
                        <a:t> Aplicação </a:t>
                      </a:r>
                      <a:endParaRPr lang="pt-BR" sz="3200" b="1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 marL="91452" marR="91452" marT="45698" marB="4569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sz="36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 pitchFamily="34" charset="0"/>
                        </a:rPr>
                        <a:t>                      25,27 %</a:t>
                      </a:r>
                    </a:p>
                  </a:txBody>
                  <a:tcPr marL="91452" marR="91452" marT="45698" marB="4569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851936"/>
                  </a:ext>
                </a:extLst>
              </a:tr>
              <a:tr h="141784">
                <a:tc>
                  <a:txBody>
                    <a:bodyPr/>
                    <a:lstStyle/>
                    <a:p>
                      <a:pPr algn="l"/>
                      <a:r>
                        <a:rPr lang="pt-BR" sz="3200" b="1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(F)</a:t>
                      </a:r>
                      <a:r>
                        <a:rPr lang="pt-BR" sz="3200" b="1" baseline="0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Mínimo Constitucional 15%</a:t>
                      </a:r>
                      <a:endParaRPr lang="pt-BR" sz="3200" b="1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91452" marR="91452" marT="45698" marB="4569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sz="3600" b="1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R$    81.711.324,71</a:t>
                      </a:r>
                    </a:p>
                  </a:txBody>
                  <a:tcPr marL="91452" marR="91452" marT="45698" marB="4569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1609062"/>
                  </a:ext>
                </a:extLst>
              </a:tr>
              <a:tr h="141784">
                <a:tc>
                  <a:txBody>
                    <a:bodyPr/>
                    <a:lstStyle/>
                    <a:p>
                      <a:pPr algn="l"/>
                      <a:r>
                        <a:rPr lang="pt-BR" sz="3200" b="1" dirty="0">
                          <a:solidFill>
                            <a:srgbClr val="00B050"/>
                          </a:solidFill>
                          <a:latin typeface="Calibri" pitchFamily="34" charset="0"/>
                        </a:rPr>
                        <a:t>(G)</a:t>
                      </a:r>
                      <a:r>
                        <a:rPr lang="pt-BR" sz="3200" b="1" baseline="0" dirty="0">
                          <a:solidFill>
                            <a:srgbClr val="00B050"/>
                          </a:solidFill>
                          <a:latin typeface="Calibri" pitchFamily="34" charset="0"/>
                        </a:rPr>
                        <a:t> Diferença  a maior</a:t>
                      </a:r>
                      <a:endParaRPr lang="pt-BR" sz="3200" b="1" dirty="0">
                        <a:solidFill>
                          <a:srgbClr val="00B050"/>
                        </a:solidFill>
                        <a:latin typeface="Calibri" pitchFamily="34" charset="0"/>
                      </a:endParaRPr>
                    </a:p>
                  </a:txBody>
                  <a:tcPr marL="91452" marR="91452" marT="45698" marB="4569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1887538" algn="l"/>
                        </a:tabLst>
                      </a:pPr>
                      <a:r>
                        <a:rPr lang="pt-BR" sz="3600" b="1" dirty="0">
                          <a:solidFill>
                            <a:srgbClr val="00B050"/>
                          </a:solidFill>
                          <a:latin typeface="Calibri" pitchFamily="34" charset="0"/>
                        </a:rPr>
                        <a:t>R$    55.920.118,42</a:t>
                      </a:r>
                    </a:p>
                  </a:txBody>
                  <a:tcPr marL="91452" marR="91452" marT="45698" marB="4569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59734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91861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722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95159" y="193232"/>
            <a:ext cx="1267082" cy="1324351"/>
          </a:xfrm>
          <a:custGeom>
            <a:avLst/>
            <a:gdLst/>
            <a:ahLst/>
            <a:cxnLst/>
            <a:rect l="l" t="t" r="r" b="b"/>
            <a:pathLst>
              <a:path w="1267082" h="1324351">
                <a:moveTo>
                  <a:pt x="0" y="0"/>
                </a:moveTo>
                <a:lnTo>
                  <a:pt x="1267082" y="0"/>
                </a:lnTo>
                <a:lnTo>
                  <a:pt x="1267082" y="1324351"/>
                </a:lnTo>
                <a:lnTo>
                  <a:pt x="0" y="132435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705600" y="193232"/>
            <a:ext cx="12300898" cy="7700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016"/>
              </a:lnSpc>
            </a:pPr>
            <a:r>
              <a:rPr lang="pt-BR" sz="6400" b="1" dirty="0">
                <a:solidFill>
                  <a:srgbClr val="077FFC"/>
                </a:solidFill>
                <a:latin typeface="Inter Bold"/>
                <a:ea typeface="Inter Bold"/>
                <a:cs typeface="Inter Bold"/>
                <a:sym typeface="Inter Bold"/>
              </a:rPr>
              <a:t>Comparativo ICMS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2384188" y="193232"/>
            <a:ext cx="3599465" cy="8158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217"/>
              </a:lnSpc>
            </a:pPr>
            <a:r>
              <a:rPr lang="en-US" sz="3217" b="1" dirty="0">
                <a:solidFill>
                  <a:srgbClr val="ECF5FB"/>
                </a:solidFill>
                <a:latin typeface="Inter Ultra-Bold"/>
                <a:ea typeface="Inter Ultra-Bold"/>
                <a:cs typeface="Inter Ultra-Bold"/>
                <a:sym typeface="Inter Ultra-Bold"/>
              </a:rPr>
              <a:t>PREFEITURA DE JAGUARIÚNA</a:t>
            </a:r>
          </a:p>
        </p:txBody>
      </p:sp>
      <p:graphicFrame>
        <p:nvGraphicFramePr>
          <p:cNvPr id="5" name="Tabela 4">
            <a:extLst>
              <a:ext uri="{FF2B5EF4-FFF2-40B4-BE49-F238E27FC236}">
                <a16:creationId xmlns:a16="http://schemas.microsoft.com/office/drawing/2014/main" id="{FA47F99B-C899-4865-9AE3-194DA008ED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7220564"/>
              </p:ext>
            </p:extLst>
          </p:nvPr>
        </p:nvGraphicFramePr>
        <p:xfrm>
          <a:off x="2515806" y="1281885"/>
          <a:ext cx="15356253" cy="82764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60791">
                  <a:extLst>
                    <a:ext uri="{9D8B030D-6E8A-4147-A177-3AD203B41FA5}">
                      <a16:colId xmlns:a16="http://schemas.microsoft.com/office/drawing/2014/main" val="2641060583"/>
                    </a:ext>
                  </a:extLst>
                </a:gridCol>
                <a:gridCol w="3866299">
                  <a:extLst>
                    <a:ext uri="{9D8B030D-6E8A-4147-A177-3AD203B41FA5}">
                      <a16:colId xmlns:a16="http://schemas.microsoft.com/office/drawing/2014/main" val="1275424934"/>
                    </a:ext>
                  </a:extLst>
                </a:gridCol>
                <a:gridCol w="3936852">
                  <a:extLst>
                    <a:ext uri="{9D8B030D-6E8A-4147-A177-3AD203B41FA5}">
                      <a16:colId xmlns:a16="http://schemas.microsoft.com/office/drawing/2014/main" val="709317443"/>
                    </a:ext>
                  </a:extLst>
                </a:gridCol>
                <a:gridCol w="2530837">
                  <a:extLst>
                    <a:ext uri="{9D8B030D-6E8A-4147-A177-3AD203B41FA5}">
                      <a16:colId xmlns:a16="http://schemas.microsoft.com/office/drawing/2014/main" val="3258901819"/>
                    </a:ext>
                  </a:extLst>
                </a:gridCol>
                <a:gridCol w="2561474">
                  <a:extLst>
                    <a:ext uri="{9D8B030D-6E8A-4147-A177-3AD203B41FA5}">
                      <a16:colId xmlns:a16="http://schemas.microsoft.com/office/drawing/2014/main" val="1649355491"/>
                    </a:ext>
                  </a:extLst>
                </a:gridCol>
              </a:tblGrid>
              <a:tr h="73539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32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MÊS</a:t>
                      </a:r>
                    </a:p>
                  </a:txBody>
                  <a:tcPr marL="91437" marR="91437" marT="45736" marB="4573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3200" dirty="0"/>
                        <a:t>ICMS 2024</a:t>
                      </a:r>
                      <a:endParaRPr lang="pt-BR" sz="3200" b="1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37" marR="91437" marT="45736" marB="4573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3200" dirty="0"/>
                        <a:t>ICMS 2025</a:t>
                      </a:r>
                      <a:endParaRPr lang="pt-BR" sz="3200" b="1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37" marR="91437" marT="45736" marB="4573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3200" dirty="0"/>
                        <a:t>% MENSAL </a:t>
                      </a:r>
                      <a:endParaRPr lang="pt-BR" sz="3200" b="1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37" marR="91437" marT="45736" marB="4573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3200" dirty="0"/>
                        <a:t>% no ANO</a:t>
                      </a:r>
                      <a:endParaRPr lang="pt-BR" sz="3200" b="1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37" marR="91437" marT="45736" marB="45736" anchor="ctr"/>
                </a:tc>
                <a:extLst>
                  <a:ext uri="{0D108BD9-81ED-4DB2-BD59-A6C34878D82A}">
                    <a16:rowId xmlns:a16="http://schemas.microsoft.com/office/drawing/2014/main" val="4279362325"/>
                  </a:ext>
                </a:extLst>
              </a:tr>
              <a:tr h="568091">
                <a:tc>
                  <a:txBody>
                    <a:bodyPr/>
                    <a:lstStyle/>
                    <a:p>
                      <a:pPr algn="ctr"/>
                      <a:r>
                        <a:rPr lang="pt-BR" sz="3200" b="1" dirty="0">
                          <a:solidFill>
                            <a:schemeClr val="bg1"/>
                          </a:solidFill>
                        </a:rPr>
                        <a:t>Janeiro</a:t>
                      </a:r>
                      <a:endParaRPr lang="pt-BR" sz="3200" b="1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37" marR="91437" marT="45736" marB="4573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200" dirty="0">
                          <a:solidFill>
                            <a:schemeClr val="bg1"/>
                          </a:solidFill>
                        </a:rPr>
                        <a:t>R$     27.463.777,90</a:t>
                      </a:r>
                      <a:endParaRPr lang="pt-BR" sz="3200" b="1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37" marR="91437" marT="45736" marB="4573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200" dirty="0">
                          <a:solidFill>
                            <a:schemeClr val="bg1"/>
                          </a:solidFill>
                        </a:rPr>
                        <a:t>R$   21.442.990,74</a:t>
                      </a:r>
                      <a:endParaRPr lang="pt-BR" sz="3200" b="1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37" marR="91437" marT="45736" marB="4573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200" dirty="0">
                          <a:solidFill>
                            <a:schemeClr val="bg1"/>
                          </a:solidFill>
                        </a:rPr>
                        <a:t>    - 21,92 %</a:t>
                      </a:r>
                      <a:endParaRPr lang="pt-BR" sz="3200" b="1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37" marR="91437" marT="45736" marB="4573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200" dirty="0">
                          <a:solidFill>
                            <a:schemeClr val="bg1"/>
                          </a:solidFill>
                        </a:rPr>
                        <a:t>     - 21,92 %</a:t>
                      </a:r>
                      <a:endParaRPr lang="pt-BR" sz="3200" b="1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37" marR="91437" marT="45736" marB="45736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6225150"/>
                  </a:ext>
                </a:extLst>
              </a:tr>
              <a:tr h="568091">
                <a:tc>
                  <a:txBody>
                    <a:bodyPr/>
                    <a:lstStyle/>
                    <a:p>
                      <a:pPr algn="ctr"/>
                      <a:r>
                        <a:rPr lang="pt-BR" sz="3200" b="1" dirty="0">
                          <a:solidFill>
                            <a:schemeClr val="bg1"/>
                          </a:solidFill>
                        </a:rPr>
                        <a:t>Fevereiro</a:t>
                      </a:r>
                      <a:endParaRPr lang="pt-BR" sz="3200" b="1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37" marR="91437" marT="45736" marB="4573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200" dirty="0">
                          <a:solidFill>
                            <a:schemeClr val="bg1"/>
                          </a:solidFill>
                        </a:rPr>
                        <a:t>R$     20.923.532,12</a:t>
                      </a:r>
                      <a:endParaRPr lang="pt-BR" sz="3200" b="1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37" marR="91437" marT="45736" marB="4573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200" dirty="0">
                          <a:solidFill>
                            <a:schemeClr val="bg1"/>
                          </a:solidFill>
                        </a:rPr>
                        <a:t>R$   22.715.487,86</a:t>
                      </a:r>
                      <a:endParaRPr lang="pt-BR" sz="3200" b="1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37" marR="91437" marT="45736" marB="4573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200" dirty="0">
                          <a:solidFill>
                            <a:schemeClr val="bg1"/>
                          </a:solidFill>
                        </a:rPr>
                        <a:t>         8,56 %</a:t>
                      </a:r>
                      <a:endParaRPr lang="pt-BR" sz="3200" b="1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37" marR="91437" marT="45736" marB="4573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200" dirty="0">
                          <a:solidFill>
                            <a:schemeClr val="bg1"/>
                          </a:solidFill>
                        </a:rPr>
                        <a:t>        -8,74 %</a:t>
                      </a:r>
                      <a:endParaRPr lang="pt-BR" sz="3200" b="1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37" marR="91437" marT="45736" marB="45736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29995577"/>
                  </a:ext>
                </a:extLst>
              </a:tr>
              <a:tr h="568091">
                <a:tc>
                  <a:txBody>
                    <a:bodyPr/>
                    <a:lstStyle/>
                    <a:p>
                      <a:pPr algn="ctr"/>
                      <a:r>
                        <a:rPr lang="pt-BR" sz="3200" b="1" dirty="0">
                          <a:solidFill>
                            <a:schemeClr val="bg1"/>
                          </a:solidFill>
                        </a:rPr>
                        <a:t>Março</a:t>
                      </a:r>
                      <a:endParaRPr lang="pt-BR" sz="3200" b="1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37" marR="91437" marT="45736" marB="4573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200" dirty="0">
                          <a:solidFill>
                            <a:schemeClr val="bg1"/>
                          </a:solidFill>
                        </a:rPr>
                        <a:t>R$     23.444.154,41</a:t>
                      </a:r>
                      <a:endParaRPr lang="pt-BR" sz="3200" b="1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37" marR="91437" marT="45736" marB="4573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200" dirty="0">
                          <a:solidFill>
                            <a:schemeClr val="bg1"/>
                          </a:solidFill>
                        </a:rPr>
                        <a:t>R$   23.209.197,65</a:t>
                      </a:r>
                      <a:endParaRPr lang="pt-BR" sz="3200" b="1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37" marR="91437" marT="45736" marB="4573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200" dirty="0">
                          <a:solidFill>
                            <a:schemeClr val="bg1"/>
                          </a:solidFill>
                        </a:rPr>
                        <a:t>       -1,00 %</a:t>
                      </a:r>
                      <a:endParaRPr lang="pt-BR" sz="3200" b="1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37" marR="91437" marT="45736" marB="4573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200" dirty="0">
                          <a:solidFill>
                            <a:schemeClr val="bg1"/>
                          </a:solidFill>
                        </a:rPr>
                        <a:t>         -6,21%</a:t>
                      </a:r>
                      <a:endParaRPr lang="pt-BR" sz="3200" b="1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37" marR="91437" marT="45736" marB="45736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7440004"/>
                  </a:ext>
                </a:extLst>
              </a:tr>
              <a:tr h="568091">
                <a:tc>
                  <a:txBody>
                    <a:bodyPr/>
                    <a:lstStyle/>
                    <a:p>
                      <a:pPr algn="ctr"/>
                      <a:r>
                        <a:rPr lang="pt-BR" sz="3200" b="1" dirty="0">
                          <a:solidFill>
                            <a:schemeClr val="bg1"/>
                          </a:solidFill>
                        </a:rPr>
                        <a:t>Abril</a:t>
                      </a:r>
                      <a:endParaRPr lang="pt-BR" sz="3200" b="1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37" marR="91437" marT="45736" marB="4573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200" dirty="0">
                          <a:solidFill>
                            <a:schemeClr val="bg1"/>
                          </a:solidFill>
                        </a:rPr>
                        <a:t>R$     28.477.543,66</a:t>
                      </a:r>
                      <a:endParaRPr lang="pt-BR" sz="3200" b="1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37" marR="91437" marT="45736" marB="4573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200" dirty="0">
                          <a:solidFill>
                            <a:schemeClr val="bg1"/>
                          </a:solidFill>
                        </a:rPr>
                        <a:t>R$   24.996.953,28</a:t>
                      </a:r>
                      <a:endParaRPr lang="pt-BR" sz="3200" b="1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37" marR="91437" marT="45736" marB="4573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200" dirty="0">
                          <a:solidFill>
                            <a:schemeClr val="bg1"/>
                          </a:solidFill>
                        </a:rPr>
                        <a:t>     -12,22 %</a:t>
                      </a:r>
                      <a:endParaRPr lang="pt-BR" sz="3200" b="1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37" marR="91437" marT="45736" marB="4573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200" dirty="0">
                          <a:solidFill>
                            <a:schemeClr val="bg1"/>
                          </a:solidFill>
                        </a:rPr>
                        <a:t>         -7,92 %</a:t>
                      </a:r>
                      <a:endParaRPr lang="pt-BR" sz="3200" b="1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37" marR="91437" marT="45736" marB="45736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0575488"/>
                  </a:ext>
                </a:extLst>
              </a:tr>
              <a:tr h="568091">
                <a:tc>
                  <a:txBody>
                    <a:bodyPr/>
                    <a:lstStyle/>
                    <a:p>
                      <a:pPr algn="ctr"/>
                      <a:r>
                        <a:rPr lang="pt-BR" sz="32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Maio</a:t>
                      </a:r>
                    </a:p>
                  </a:txBody>
                  <a:tcPr marL="91437" marR="91437" marT="45736" marB="4573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200" b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R$     22.398.706,54</a:t>
                      </a:r>
                    </a:p>
                  </a:txBody>
                  <a:tcPr marL="91437" marR="91437" marT="45736" marB="4573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200" b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R$   23.139.967,73</a:t>
                      </a:r>
                    </a:p>
                  </a:txBody>
                  <a:tcPr marL="91437" marR="91437" marT="45736" marB="4573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200" b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3,31 %</a:t>
                      </a:r>
                    </a:p>
                  </a:txBody>
                  <a:tcPr marL="91437" marR="91437" marT="45736" marB="4573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200" b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- 5,87 %</a:t>
                      </a:r>
                    </a:p>
                  </a:txBody>
                  <a:tcPr marL="91437" marR="91437" marT="45736" marB="45736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3812209"/>
                  </a:ext>
                </a:extLst>
              </a:tr>
              <a:tr h="568091">
                <a:tc>
                  <a:txBody>
                    <a:bodyPr/>
                    <a:lstStyle/>
                    <a:p>
                      <a:pPr algn="ctr"/>
                      <a:r>
                        <a:rPr lang="pt-BR" sz="32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Junho</a:t>
                      </a:r>
                    </a:p>
                  </a:txBody>
                  <a:tcPr marL="91437" marR="91437" marT="45736" marB="4573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200" b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R$     25.355.311,44</a:t>
                      </a:r>
                    </a:p>
                  </a:txBody>
                  <a:tcPr marL="91437" marR="91437" marT="45736" marB="4573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200" b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R$   17.540.130,88</a:t>
                      </a:r>
                    </a:p>
                  </a:txBody>
                  <a:tcPr marL="91437" marR="91437" marT="45736" marB="4573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200" b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- 30,82 %</a:t>
                      </a:r>
                    </a:p>
                  </a:txBody>
                  <a:tcPr marL="91437" marR="91437" marT="45736" marB="4573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200" b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- 10,14 %</a:t>
                      </a:r>
                    </a:p>
                  </a:txBody>
                  <a:tcPr marL="91437" marR="91437" marT="45736" marB="45736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45250"/>
                  </a:ext>
                </a:extLst>
              </a:tr>
              <a:tr h="568091">
                <a:tc>
                  <a:txBody>
                    <a:bodyPr/>
                    <a:lstStyle/>
                    <a:p>
                      <a:pPr algn="ctr"/>
                      <a:r>
                        <a:rPr lang="pt-BR" sz="32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Julho</a:t>
                      </a:r>
                    </a:p>
                  </a:txBody>
                  <a:tcPr marL="91437" marR="91437" marT="45736" marB="4573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200" b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R$    29.925.264,98</a:t>
                      </a:r>
                    </a:p>
                  </a:txBody>
                  <a:tcPr marL="91437" marR="91437" marT="45736" marB="4573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200" b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R$   31.758.601,19</a:t>
                      </a:r>
                    </a:p>
                  </a:txBody>
                  <a:tcPr marL="91437" marR="91437" marT="45736" marB="4573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200" b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6,13 %</a:t>
                      </a:r>
                    </a:p>
                  </a:txBody>
                  <a:tcPr marL="91437" marR="91437" marT="45736" marB="4573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200" b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- 7,41 %</a:t>
                      </a:r>
                    </a:p>
                  </a:txBody>
                  <a:tcPr marL="91437" marR="91437" marT="45736" marB="45736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42245830"/>
                  </a:ext>
                </a:extLst>
              </a:tr>
              <a:tr h="568091">
                <a:tc>
                  <a:txBody>
                    <a:bodyPr/>
                    <a:lstStyle/>
                    <a:p>
                      <a:pPr algn="ctr"/>
                      <a:r>
                        <a:rPr lang="pt-BR" sz="32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Agosto</a:t>
                      </a:r>
                    </a:p>
                  </a:txBody>
                  <a:tcPr marL="91437" marR="91437" marT="45736" marB="4573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200" b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R$    23.684.005,58</a:t>
                      </a:r>
                    </a:p>
                  </a:txBody>
                  <a:tcPr marL="91437" marR="91437" marT="45736" marB="4573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200" b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R$   23.433.993,01</a:t>
                      </a:r>
                    </a:p>
                  </a:txBody>
                  <a:tcPr marL="91437" marR="91437" marT="45736" marB="4573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200" b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-1,06 %</a:t>
                      </a:r>
                    </a:p>
                  </a:txBody>
                  <a:tcPr marL="91437" marR="91437" marT="45736" marB="4573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200" b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- 6,66 %</a:t>
                      </a:r>
                    </a:p>
                  </a:txBody>
                  <a:tcPr marL="91437" marR="91437" marT="45736" marB="45736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5020760"/>
                  </a:ext>
                </a:extLst>
              </a:tr>
              <a:tr h="568091">
                <a:tc>
                  <a:txBody>
                    <a:bodyPr/>
                    <a:lstStyle/>
                    <a:p>
                      <a:pPr algn="ctr"/>
                      <a:r>
                        <a:rPr lang="pt-BR" sz="32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Setembro</a:t>
                      </a:r>
                    </a:p>
                  </a:txBody>
                  <a:tcPr marL="91437" marR="91437" marT="45736" marB="4573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200" b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R$   18.573.118,64</a:t>
                      </a:r>
                    </a:p>
                  </a:txBody>
                  <a:tcPr marL="91437" marR="91437" marT="45736" marB="4573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200" b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R$ 28.296.213,22</a:t>
                      </a:r>
                    </a:p>
                  </a:txBody>
                  <a:tcPr marL="91437" marR="91437" marT="45736" marB="4573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200" b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52,35 %</a:t>
                      </a:r>
                    </a:p>
                  </a:txBody>
                  <a:tcPr marL="91437" marR="91437" marT="45736" marB="4573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200" b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- 1,69 %</a:t>
                      </a:r>
                    </a:p>
                  </a:txBody>
                  <a:tcPr marL="91437" marR="91437" marT="45736" marB="45736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4537514"/>
                  </a:ext>
                </a:extLst>
              </a:tr>
              <a:tr h="568091">
                <a:tc>
                  <a:txBody>
                    <a:bodyPr/>
                    <a:lstStyle/>
                    <a:p>
                      <a:pPr algn="ctr"/>
                      <a:r>
                        <a:rPr lang="pt-BR" sz="32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Outubro</a:t>
                      </a:r>
                    </a:p>
                  </a:txBody>
                  <a:tcPr marL="91437" marR="91437" marT="45736" marB="4573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200" b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R$   36.116.817,59</a:t>
                      </a:r>
                    </a:p>
                  </a:txBody>
                  <a:tcPr marL="91437" marR="91437" marT="45736" marB="4573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200" b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R$ 23.317.622,72</a:t>
                      </a:r>
                    </a:p>
                  </a:txBody>
                  <a:tcPr marL="91437" marR="91437" marT="45736" marB="4573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200" b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- 35,44 %</a:t>
                      </a:r>
                    </a:p>
                  </a:txBody>
                  <a:tcPr marL="91437" marR="91437" marT="45736" marB="4573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200" b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- 6,44 %</a:t>
                      </a:r>
                    </a:p>
                  </a:txBody>
                  <a:tcPr marL="91437" marR="91437" marT="45736" marB="45736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712079"/>
                  </a:ext>
                </a:extLst>
              </a:tr>
              <a:tr h="568091">
                <a:tc>
                  <a:txBody>
                    <a:bodyPr/>
                    <a:lstStyle/>
                    <a:p>
                      <a:pPr algn="ctr"/>
                      <a:r>
                        <a:rPr lang="pt-BR" sz="32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Novembro</a:t>
                      </a:r>
                    </a:p>
                  </a:txBody>
                  <a:tcPr marL="91437" marR="91437" marT="45736" marB="4573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200" b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R$   26.066.525,61</a:t>
                      </a:r>
                    </a:p>
                  </a:txBody>
                  <a:tcPr marL="91437" marR="91437" marT="45736" marB="4573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200" b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R$ 21.482.891,38</a:t>
                      </a:r>
                    </a:p>
                  </a:txBody>
                  <a:tcPr marL="91437" marR="91437" marT="45736" marB="4573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200" b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- 17,58 %</a:t>
                      </a:r>
                    </a:p>
                  </a:txBody>
                  <a:tcPr marL="91437" marR="91437" marT="45736" marB="4573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200" b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- 7,47 %</a:t>
                      </a:r>
                    </a:p>
                  </a:txBody>
                  <a:tcPr marL="91437" marR="91437" marT="45736" marB="45736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81097485"/>
                  </a:ext>
                </a:extLst>
              </a:tr>
              <a:tr h="568091">
                <a:tc>
                  <a:txBody>
                    <a:bodyPr/>
                    <a:lstStyle/>
                    <a:p>
                      <a:pPr algn="ctr"/>
                      <a:r>
                        <a:rPr lang="pt-BR" sz="32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Dezembro</a:t>
                      </a:r>
                    </a:p>
                  </a:txBody>
                  <a:tcPr marL="91437" marR="91437" marT="45736" marB="4573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200" b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R$   32.438.968,24</a:t>
                      </a:r>
                    </a:p>
                  </a:txBody>
                  <a:tcPr marL="91437" marR="91437" marT="45736" marB="4573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200" b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R$ 33.678.429,34</a:t>
                      </a:r>
                    </a:p>
                  </a:txBody>
                  <a:tcPr marL="91437" marR="91437" marT="45736" marB="4573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200" b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3,82 %</a:t>
                      </a:r>
                    </a:p>
                  </a:txBody>
                  <a:tcPr marL="91437" marR="91437" marT="45736" marB="4573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200" b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- 6,31 %</a:t>
                      </a:r>
                    </a:p>
                  </a:txBody>
                  <a:tcPr marL="91437" marR="91437" marT="45736" marB="45736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2345267"/>
                  </a:ext>
                </a:extLst>
              </a:tr>
              <a:tr h="568091">
                <a:tc>
                  <a:txBody>
                    <a:bodyPr/>
                    <a:lstStyle/>
                    <a:p>
                      <a:pPr algn="ctr"/>
                      <a:r>
                        <a:rPr lang="pt-BR" sz="3200" b="1" dirty="0">
                          <a:solidFill>
                            <a:schemeClr val="bg1"/>
                          </a:solidFill>
                        </a:rPr>
                        <a:t>TOTAL</a:t>
                      </a:r>
                      <a:endParaRPr lang="pt-BR" sz="3200" b="1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37" marR="91437" marT="45736" marB="4573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200" b="1" dirty="0">
                          <a:solidFill>
                            <a:schemeClr val="bg1"/>
                          </a:solidFill>
                        </a:rPr>
                        <a:t>R$ 314.867.726,71</a:t>
                      </a:r>
                      <a:endParaRPr lang="pt-BR" sz="3200" b="1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37" marR="91437" marT="45736" marB="4573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200" b="1" dirty="0">
                          <a:solidFill>
                            <a:schemeClr val="bg1"/>
                          </a:solidFill>
                        </a:rPr>
                        <a:t>R$ 295.012.479,00</a:t>
                      </a:r>
                      <a:endParaRPr lang="pt-BR" sz="3200" b="1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37" marR="91437" marT="45736" marB="4573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200" b="1" dirty="0">
                          <a:solidFill>
                            <a:schemeClr val="bg1"/>
                          </a:solidFill>
                        </a:rPr>
                        <a:t>       - 6,31 %</a:t>
                      </a:r>
                      <a:endParaRPr lang="pt-BR" sz="3200" b="1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37" marR="91437" marT="45736" marB="4573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200" b="1" dirty="0">
                          <a:solidFill>
                            <a:schemeClr val="bg1"/>
                          </a:solidFill>
                        </a:rPr>
                        <a:t>        - 6,31 %</a:t>
                      </a:r>
                      <a:endParaRPr lang="pt-BR" sz="3200" b="1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37" marR="91437" marT="45736" marB="45736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0159401"/>
                  </a:ext>
                </a:extLst>
              </a:tr>
            </a:tbl>
          </a:graphicData>
        </a:graphic>
      </p:graphicFrame>
      <p:sp>
        <p:nvSpPr>
          <p:cNvPr id="6" name="TextBox 3">
            <a:extLst>
              <a:ext uri="{FF2B5EF4-FFF2-40B4-BE49-F238E27FC236}">
                <a16:creationId xmlns:a16="http://schemas.microsoft.com/office/drawing/2014/main" id="{915A8F5F-DFF3-43F7-80FB-8166E06FD4F8}"/>
              </a:ext>
            </a:extLst>
          </p:cNvPr>
          <p:cNvSpPr txBox="1"/>
          <p:nvPr/>
        </p:nvSpPr>
        <p:spPr>
          <a:xfrm>
            <a:off x="2971800" y="9546700"/>
            <a:ext cx="15120299" cy="67358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016"/>
              </a:lnSpc>
            </a:pPr>
            <a:r>
              <a:rPr lang="pt-BR" sz="3200" b="1" dirty="0">
                <a:solidFill>
                  <a:srgbClr val="077FFC"/>
                </a:solidFill>
                <a:latin typeface="Inter Bold"/>
                <a:ea typeface="Inter Bold"/>
                <a:cs typeface="Inter Bold"/>
                <a:sym typeface="Inter Bold"/>
              </a:rPr>
              <a:t>IPCA Acumulado Dezembro / 2025 (últimos 12 meses) 4,26%</a:t>
            </a:r>
          </a:p>
        </p:txBody>
      </p:sp>
    </p:spTree>
    <p:extLst>
      <p:ext uri="{BB962C8B-B14F-4D97-AF65-F5344CB8AC3E}">
        <p14:creationId xmlns:p14="http://schemas.microsoft.com/office/powerpoint/2010/main" val="642992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722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95159" y="1028700"/>
            <a:ext cx="1267082" cy="1324351"/>
          </a:xfrm>
          <a:custGeom>
            <a:avLst/>
            <a:gdLst/>
            <a:ahLst/>
            <a:cxnLst/>
            <a:rect l="l" t="t" r="r" b="b"/>
            <a:pathLst>
              <a:path w="1267082" h="1324351">
                <a:moveTo>
                  <a:pt x="0" y="0"/>
                </a:moveTo>
                <a:lnTo>
                  <a:pt x="1267082" y="0"/>
                </a:lnTo>
                <a:lnTo>
                  <a:pt x="1267082" y="1324351"/>
                </a:lnTo>
                <a:lnTo>
                  <a:pt x="0" y="132435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9949501" y="995536"/>
            <a:ext cx="9056997" cy="7700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6"/>
              </a:lnSpc>
            </a:pPr>
            <a:r>
              <a:rPr lang="en-US" sz="6400" b="1" dirty="0" err="1">
                <a:solidFill>
                  <a:srgbClr val="077FFC"/>
                </a:solidFill>
                <a:latin typeface="Inter Bold"/>
                <a:ea typeface="Inter Bold"/>
                <a:cs typeface="Inter Bold"/>
                <a:sym typeface="Inter Bold"/>
              </a:rPr>
              <a:t>Restos</a:t>
            </a:r>
            <a:r>
              <a:rPr lang="en-US" sz="6400" b="1" dirty="0">
                <a:solidFill>
                  <a:srgbClr val="077FFC"/>
                </a:solidFill>
                <a:latin typeface="Inter Bold"/>
                <a:ea typeface="Inter Bold"/>
                <a:cs typeface="Inter Bold"/>
                <a:sym typeface="Inter Bold"/>
              </a:rPr>
              <a:t> a </a:t>
            </a:r>
            <a:r>
              <a:rPr lang="en-US" sz="6400" b="1" dirty="0" err="1">
                <a:solidFill>
                  <a:srgbClr val="077FFC"/>
                </a:solidFill>
                <a:latin typeface="Inter Bold"/>
                <a:ea typeface="Inter Bold"/>
                <a:cs typeface="Inter Bold"/>
                <a:sym typeface="Inter Bold"/>
              </a:rPr>
              <a:t>Pagar</a:t>
            </a:r>
            <a:endParaRPr lang="en-US" sz="6400" b="1" dirty="0">
              <a:solidFill>
                <a:srgbClr val="077FFC"/>
              </a:solidFill>
              <a:latin typeface="Inter Bold"/>
              <a:ea typeface="Inter Bold"/>
              <a:cs typeface="Inter Bold"/>
              <a:sym typeface="Inter Bold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708398" y="1085850"/>
            <a:ext cx="3599465" cy="8158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217"/>
              </a:lnSpc>
            </a:pPr>
            <a:r>
              <a:rPr lang="en-US" sz="3217" b="1">
                <a:solidFill>
                  <a:srgbClr val="ECF5FB"/>
                </a:solidFill>
                <a:latin typeface="Inter Ultra-Bold"/>
                <a:ea typeface="Inter Ultra-Bold"/>
                <a:cs typeface="Inter Ultra-Bold"/>
                <a:sym typeface="Inter Ultra-Bold"/>
              </a:rPr>
              <a:t>PREFEITURA DE JAGUARIÚNA</a:t>
            </a:r>
          </a:p>
        </p:txBody>
      </p:sp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63358340-4DAF-4BF8-861C-BA9D1BF6D95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19775492"/>
              </p:ext>
            </p:extLst>
          </p:nvPr>
        </p:nvGraphicFramePr>
        <p:xfrm>
          <a:off x="3048000" y="2159000"/>
          <a:ext cx="12192000" cy="812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1944859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Imagem 46">
            <a:extLst>
              <a:ext uri="{FF2B5EF4-FFF2-40B4-BE49-F238E27FC236}">
                <a16:creationId xmlns:a16="http://schemas.microsoft.com/office/drawing/2014/main" id="{BA02DE91-B309-4DF3-8B15-742392000063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stelsSmooth/>
                    </a14:imgEffect>
                    <a14:imgEffect>
                      <a14:colorTemperature colorTemp="9714"/>
                    </a14:imgEffect>
                    <a14:imgEffect>
                      <a14:saturation sat="216000"/>
                    </a14:imgEffect>
                    <a14:imgEffect>
                      <a14:brightnessContrast bright="44000" contrast="-4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08" y="0"/>
            <a:ext cx="18289108" cy="10287000"/>
          </a:xfrm>
          <a:prstGeom prst="rect">
            <a:avLst/>
          </a:prstGeom>
        </p:spPr>
      </p:pic>
      <p:sp>
        <p:nvSpPr>
          <p:cNvPr id="35" name="TextBox 35"/>
          <p:cNvSpPr txBox="1"/>
          <p:nvPr/>
        </p:nvSpPr>
        <p:spPr>
          <a:xfrm>
            <a:off x="21771" y="8801100"/>
            <a:ext cx="11963400" cy="1969770"/>
          </a:xfrm>
          <a:prstGeom prst="rect">
            <a:avLst/>
          </a:prstGeom>
          <a:solidFill>
            <a:schemeClr val="bg1">
              <a:alpha val="52000"/>
            </a:schemeClr>
          </a:solidFill>
          <a:effectLst>
            <a:softEdge rad="596900"/>
          </a:effectLst>
        </p:spPr>
        <p:txBody>
          <a:bodyPr wrap="square" lIns="0" tIns="0" rIns="0" bIns="0" numCol="2" rtlCol="0" anchor="t">
            <a:spAutoFit/>
          </a:bodyPr>
          <a:lstStyle/>
          <a:p>
            <a:pPr algn="ctr"/>
            <a:r>
              <a:rPr lang="pt-BR" altLang="pt-BR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Davi Neto </a:t>
            </a:r>
          </a:p>
          <a:p>
            <a:pPr algn="ctr"/>
            <a:r>
              <a:rPr lang="pt-BR" altLang="pt-BR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Prefeito Municipal</a:t>
            </a:r>
          </a:p>
          <a:p>
            <a:pPr algn="ctr"/>
            <a:endParaRPr lang="pt-BR" altLang="pt-BR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t-BR" altLang="pt-BR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pt-BR" altLang="pt-BR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Fábio Ribeiro</a:t>
            </a:r>
          </a:p>
          <a:p>
            <a:pPr algn="ctr"/>
            <a:r>
              <a:rPr lang="pt-BR" altLang="pt-BR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Secretário de Finanças</a:t>
            </a:r>
          </a:p>
        </p:txBody>
      </p:sp>
      <p:sp>
        <p:nvSpPr>
          <p:cNvPr id="48" name="Freeform 2">
            <a:extLst>
              <a:ext uri="{FF2B5EF4-FFF2-40B4-BE49-F238E27FC236}">
                <a16:creationId xmlns:a16="http://schemas.microsoft.com/office/drawing/2014/main" id="{E8E18F5C-7992-41EE-BAEF-6033CE2DA4A3}"/>
              </a:ext>
            </a:extLst>
          </p:cNvPr>
          <p:cNvSpPr/>
          <p:nvPr/>
        </p:nvSpPr>
        <p:spPr>
          <a:xfrm>
            <a:off x="16634791" y="423672"/>
            <a:ext cx="1267082" cy="1324351"/>
          </a:xfrm>
          <a:custGeom>
            <a:avLst/>
            <a:gdLst/>
            <a:ahLst/>
            <a:cxnLst/>
            <a:rect l="l" t="t" r="r" b="b"/>
            <a:pathLst>
              <a:path w="1267082" h="1324351">
                <a:moveTo>
                  <a:pt x="0" y="0"/>
                </a:moveTo>
                <a:lnTo>
                  <a:pt x="1267082" y="0"/>
                </a:lnTo>
                <a:lnTo>
                  <a:pt x="1267082" y="1324351"/>
                </a:lnTo>
                <a:lnTo>
                  <a:pt x="0" y="132435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grpSp>
        <p:nvGrpSpPr>
          <p:cNvPr id="2" name="Agrupar 1">
            <a:extLst>
              <a:ext uri="{FF2B5EF4-FFF2-40B4-BE49-F238E27FC236}">
                <a16:creationId xmlns:a16="http://schemas.microsoft.com/office/drawing/2014/main" id="{E6BF2443-3A67-49FB-A9AA-E97063486407}"/>
              </a:ext>
            </a:extLst>
          </p:cNvPr>
          <p:cNvGrpSpPr/>
          <p:nvPr/>
        </p:nvGrpSpPr>
        <p:grpSpPr>
          <a:xfrm>
            <a:off x="457200" y="4859031"/>
            <a:ext cx="14999413" cy="2708433"/>
            <a:chOff x="662845" y="4630431"/>
            <a:chExt cx="14211883" cy="2708433"/>
          </a:xfrm>
        </p:grpSpPr>
        <p:sp>
          <p:nvSpPr>
            <p:cNvPr id="50" name="TextBox 35">
              <a:extLst>
                <a:ext uri="{FF2B5EF4-FFF2-40B4-BE49-F238E27FC236}">
                  <a16:creationId xmlns:a16="http://schemas.microsoft.com/office/drawing/2014/main" id="{50366399-F593-4D21-8992-093EF1681312}"/>
                </a:ext>
              </a:extLst>
            </p:cNvPr>
            <p:cNvSpPr txBox="1"/>
            <p:nvPr/>
          </p:nvSpPr>
          <p:spPr>
            <a:xfrm>
              <a:off x="662845" y="4630431"/>
              <a:ext cx="11963400" cy="2031325"/>
            </a:xfrm>
            <a:prstGeom prst="rect">
              <a:avLst/>
            </a:prstGeom>
            <a:solidFill>
              <a:schemeClr val="bg1"/>
            </a:solidFill>
            <a:effectLst>
              <a:outerShdw blurRad="50800" dist="50800" dir="5400000" algn="ctr" rotWithShape="0">
                <a:srgbClr val="000000">
                  <a:alpha val="38000"/>
                </a:srgbClr>
              </a:outerShdw>
              <a:softEdge rad="558800"/>
            </a:effectLst>
          </p:spPr>
          <p:txBody>
            <a:bodyPr wrap="square" lIns="0" tIns="0" rIns="0" bIns="0" numCol="1" rtlCol="0" anchor="t">
              <a:spAutoFit/>
            </a:bodyPr>
            <a:lstStyle/>
            <a:p>
              <a:pPr algn="ctr"/>
              <a:r>
                <a:rPr lang="pt-BR" altLang="pt-BR" sz="44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“Em uma democracia, todo poder é representativo, o que significa que deve ser transparente e prestar contas à sociedade.”</a:t>
              </a:r>
            </a:p>
          </p:txBody>
        </p:sp>
        <p:sp>
          <p:nvSpPr>
            <p:cNvPr id="6" name="TextBox 35">
              <a:extLst>
                <a:ext uri="{FF2B5EF4-FFF2-40B4-BE49-F238E27FC236}">
                  <a16:creationId xmlns:a16="http://schemas.microsoft.com/office/drawing/2014/main" id="{B7A3B368-B313-45B3-9827-D8950FF26227}"/>
                </a:ext>
              </a:extLst>
            </p:cNvPr>
            <p:cNvSpPr txBox="1"/>
            <p:nvPr/>
          </p:nvSpPr>
          <p:spPr>
            <a:xfrm>
              <a:off x="2911328" y="6661756"/>
              <a:ext cx="11963400" cy="677108"/>
            </a:xfrm>
            <a:prstGeom prst="rect">
              <a:avLst/>
            </a:prstGeom>
            <a:solidFill>
              <a:schemeClr val="bg1"/>
            </a:solidFill>
            <a:effectLst>
              <a:outerShdw blurRad="50800" dist="50800" dir="5400000" algn="ctr" rotWithShape="0">
                <a:srgbClr val="000000">
                  <a:alpha val="38000"/>
                </a:srgbClr>
              </a:outerShdw>
              <a:softEdge rad="558800"/>
            </a:effectLst>
          </p:spPr>
          <p:txBody>
            <a:bodyPr wrap="square" lIns="0" tIns="0" rIns="0" bIns="0" numCol="1" rtlCol="0" anchor="t">
              <a:spAutoFit/>
            </a:bodyPr>
            <a:lstStyle/>
            <a:p>
              <a:pPr algn="ctr"/>
              <a:r>
                <a:rPr lang="pt-BR" altLang="pt-BR" sz="44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Luís Roberto Barroso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722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9144000" cy="10287000"/>
            <a:chOff x="0" y="0"/>
            <a:chExt cx="2408296" cy="27093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08296" cy="2709333"/>
            </a:xfrm>
            <a:custGeom>
              <a:avLst/>
              <a:gdLst/>
              <a:ahLst/>
              <a:cxnLst/>
              <a:rect l="l" t="t" r="r" b="b"/>
              <a:pathLst>
                <a:path w="2408296" h="2709333">
                  <a:moveTo>
                    <a:pt x="0" y="0"/>
                  </a:moveTo>
                  <a:lnTo>
                    <a:pt x="2408296" y="0"/>
                  </a:lnTo>
                  <a:lnTo>
                    <a:pt x="2408296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ECF5FB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28575"/>
              <a:ext cx="2408296" cy="268075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704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028700" y="2793782"/>
            <a:ext cx="6532632" cy="3723572"/>
            <a:chOff x="0" y="0"/>
            <a:chExt cx="1612119" cy="918901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612119" cy="918901"/>
            </a:xfrm>
            <a:custGeom>
              <a:avLst/>
              <a:gdLst/>
              <a:ahLst/>
              <a:cxnLst/>
              <a:rect l="l" t="t" r="r" b="b"/>
              <a:pathLst>
                <a:path w="1612119" h="918901">
                  <a:moveTo>
                    <a:pt x="0" y="0"/>
                  </a:moveTo>
                  <a:lnTo>
                    <a:pt x="1612119" y="0"/>
                  </a:lnTo>
                  <a:lnTo>
                    <a:pt x="1612119" y="918901"/>
                  </a:lnTo>
                  <a:lnTo>
                    <a:pt x="0" y="918901"/>
                  </a:lnTo>
                  <a:close/>
                </a:path>
              </a:pathLst>
            </a:custGeom>
            <a:blipFill>
              <a:blip r:embed="rId2"/>
              <a:stretch>
                <a:fillRect t="-8479" b="-8479"/>
              </a:stretch>
            </a:blipFill>
          </p:spPr>
        </p:sp>
      </p:grpSp>
      <p:sp>
        <p:nvSpPr>
          <p:cNvPr id="7" name="Freeform 7"/>
          <p:cNvSpPr/>
          <p:nvPr/>
        </p:nvSpPr>
        <p:spPr>
          <a:xfrm>
            <a:off x="395159" y="366524"/>
            <a:ext cx="1267082" cy="1324351"/>
          </a:xfrm>
          <a:custGeom>
            <a:avLst/>
            <a:gdLst/>
            <a:ahLst/>
            <a:cxnLst/>
            <a:rect l="l" t="t" r="r" b="b"/>
            <a:pathLst>
              <a:path w="1267082" h="1324351">
                <a:moveTo>
                  <a:pt x="0" y="0"/>
                </a:moveTo>
                <a:lnTo>
                  <a:pt x="1267082" y="0"/>
                </a:lnTo>
                <a:lnTo>
                  <a:pt x="1267082" y="1324352"/>
                </a:lnTo>
                <a:lnTo>
                  <a:pt x="0" y="13243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028700" y="7128788"/>
            <a:ext cx="6898167" cy="2211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349"/>
              </a:lnSpc>
            </a:pPr>
            <a:r>
              <a:rPr lang="en-US" sz="4627" b="1">
                <a:solidFill>
                  <a:srgbClr val="17224D"/>
                </a:solidFill>
                <a:latin typeface="Inter Bold"/>
                <a:ea typeface="Inter Bold"/>
                <a:cs typeface="Inter Bold"/>
                <a:sym typeface="Inter Bold"/>
              </a:rPr>
              <a:t>Artigo 9, § 4º Lei Complementar nº 101</a:t>
            </a:r>
          </a:p>
          <a:p>
            <a:pPr algn="l">
              <a:lnSpc>
                <a:spcPts val="4349"/>
              </a:lnSpc>
            </a:pPr>
            <a:r>
              <a:rPr lang="en-US" sz="4627" b="1">
                <a:solidFill>
                  <a:srgbClr val="17224D"/>
                </a:solidFill>
                <a:latin typeface="Inter Bold"/>
                <a:ea typeface="Inter Bold"/>
                <a:cs typeface="Inter Bold"/>
                <a:sym typeface="Inter Bold"/>
              </a:rPr>
              <a:t>de 04 de Maio de 2000</a:t>
            </a:r>
          </a:p>
          <a:p>
            <a:pPr algn="l">
              <a:lnSpc>
                <a:spcPts val="4349"/>
              </a:lnSpc>
            </a:pPr>
            <a:endParaRPr lang="en-US" sz="4627" b="1">
              <a:solidFill>
                <a:srgbClr val="17224D"/>
              </a:solidFill>
              <a:latin typeface="Inter Bold"/>
              <a:ea typeface="Inter Bold"/>
              <a:cs typeface="Inter Bold"/>
              <a:sym typeface="Inter 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9510354" y="2727107"/>
            <a:ext cx="8251923" cy="68354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234"/>
              </a:lnSpc>
            </a:pPr>
            <a:r>
              <a:rPr lang="pt-BR" sz="3738">
                <a:solidFill>
                  <a:srgbClr val="ECF5FB"/>
                </a:solidFill>
                <a:latin typeface="Inter"/>
                <a:ea typeface="Inter"/>
                <a:cs typeface="Inter"/>
                <a:sym typeface="Inter"/>
              </a:rPr>
              <a:t>“Até o final dos meses de maio, setembro e fevereiro, o Poder Executivo demonstrará e avaliará o cumprimento das metas fiscais de cada quadrimestre, em audiência pública na comissão referida no § 1o do art. 166 da Constituição ou equivalente nas Casas Legislativas estaduais e municipais.”</a:t>
            </a:r>
          </a:p>
          <a:p>
            <a:pPr algn="just">
              <a:lnSpc>
                <a:spcPts val="7560"/>
              </a:lnSpc>
              <a:spcBef>
                <a:spcPct val="0"/>
              </a:spcBef>
            </a:pPr>
            <a:endParaRPr lang="pt-BR" sz="3738">
              <a:solidFill>
                <a:srgbClr val="ECF5FB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0919453" y="1833751"/>
            <a:ext cx="5820501" cy="7216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58"/>
              </a:lnSpc>
            </a:pPr>
            <a:r>
              <a:rPr lang="en-US" sz="5700" b="1">
                <a:solidFill>
                  <a:srgbClr val="077FFC"/>
                </a:solidFill>
                <a:latin typeface="Inter Bold"/>
                <a:ea typeface="Inter Bold"/>
                <a:cs typeface="Inter Bold"/>
                <a:sym typeface="Inter Bold"/>
              </a:rPr>
              <a:t>Base Legal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662241" y="649333"/>
            <a:ext cx="3599465" cy="8158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217"/>
              </a:lnSpc>
            </a:pPr>
            <a:r>
              <a:rPr lang="en-US" sz="3217" b="1">
                <a:solidFill>
                  <a:srgbClr val="000000"/>
                </a:solidFill>
                <a:latin typeface="Inter Ultra-Bold"/>
                <a:ea typeface="Inter Ultra-Bold"/>
                <a:cs typeface="Inter Ultra-Bold"/>
                <a:sym typeface="Inter Ultra-Bold"/>
              </a:rPr>
              <a:t>PREFEITURA DE JAGUARIÚNA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722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95159" y="1028700"/>
            <a:ext cx="1267082" cy="1324351"/>
          </a:xfrm>
          <a:custGeom>
            <a:avLst/>
            <a:gdLst/>
            <a:ahLst/>
            <a:cxnLst/>
            <a:rect l="l" t="t" r="r" b="b"/>
            <a:pathLst>
              <a:path w="1267082" h="1324351">
                <a:moveTo>
                  <a:pt x="0" y="0"/>
                </a:moveTo>
                <a:lnTo>
                  <a:pt x="1267082" y="0"/>
                </a:lnTo>
                <a:lnTo>
                  <a:pt x="1267082" y="1324351"/>
                </a:lnTo>
                <a:lnTo>
                  <a:pt x="0" y="132435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8811397" y="869947"/>
            <a:ext cx="9056997" cy="7700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6"/>
              </a:lnSpc>
            </a:pPr>
            <a:r>
              <a:rPr lang="en-US" sz="6400" b="1" dirty="0" err="1">
                <a:solidFill>
                  <a:srgbClr val="077FFC"/>
                </a:solidFill>
                <a:latin typeface="Inter Bold"/>
                <a:ea typeface="Inter Bold"/>
                <a:cs typeface="Inter Bold"/>
                <a:sym typeface="Inter Bold"/>
              </a:rPr>
              <a:t>Receitas</a:t>
            </a:r>
            <a:r>
              <a:rPr lang="en-US" sz="6400" b="1" dirty="0">
                <a:solidFill>
                  <a:srgbClr val="077FFC"/>
                </a:solidFill>
                <a:latin typeface="Inter Bold"/>
                <a:ea typeface="Inter Bold"/>
                <a:cs typeface="Inter Bold"/>
                <a:sym typeface="Inter Bold"/>
              </a:rPr>
              <a:t> 2025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708398" y="1085850"/>
            <a:ext cx="3599465" cy="8158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217"/>
              </a:lnSpc>
            </a:pPr>
            <a:r>
              <a:rPr lang="en-US" sz="3217" b="1">
                <a:solidFill>
                  <a:srgbClr val="ECF5FB"/>
                </a:solidFill>
                <a:latin typeface="Inter Ultra-Bold"/>
                <a:ea typeface="Inter Ultra-Bold"/>
                <a:cs typeface="Inter Ultra-Bold"/>
                <a:sym typeface="Inter Ultra-Bold"/>
              </a:rPr>
              <a:t>PREFEITURA DE JAGUARIÚNA</a:t>
            </a:r>
          </a:p>
        </p:txBody>
      </p:sp>
      <p:graphicFrame>
        <p:nvGraphicFramePr>
          <p:cNvPr id="6" name="Tabela 5">
            <a:extLst>
              <a:ext uri="{FF2B5EF4-FFF2-40B4-BE49-F238E27FC236}">
                <a16:creationId xmlns:a16="http://schemas.microsoft.com/office/drawing/2014/main" id="{73FBC7F4-631B-4E18-8855-4377181177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6061199"/>
              </p:ext>
            </p:extLst>
          </p:nvPr>
        </p:nvGraphicFramePr>
        <p:xfrm>
          <a:off x="395159" y="2781300"/>
          <a:ext cx="17473235" cy="69608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367841">
                  <a:extLst>
                    <a:ext uri="{9D8B030D-6E8A-4147-A177-3AD203B41FA5}">
                      <a16:colId xmlns:a16="http://schemas.microsoft.com/office/drawing/2014/main" val="2557538625"/>
                    </a:ext>
                  </a:extLst>
                </a:gridCol>
                <a:gridCol w="3671759">
                  <a:extLst>
                    <a:ext uri="{9D8B030D-6E8A-4147-A177-3AD203B41FA5}">
                      <a16:colId xmlns:a16="http://schemas.microsoft.com/office/drawing/2014/main" val="66931745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1299514708"/>
                    </a:ext>
                  </a:extLst>
                </a:gridCol>
                <a:gridCol w="1928435">
                  <a:extLst>
                    <a:ext uri="{9D8B030D-6E8A-4147-A177-3AD203B41FA5}">
                      <a16:colId xmlns:a16="http://schemas.microsoft.com/office/drawing/2014/main" val="1228369608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RECEITAS</a:t>
                      </a:r>
                      <a:endParaRPr lang="pt-BR" sz="3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PREVISTO</a:t>
                      </a:r>
                      <a:endParaRPr lang="pt-BR" sz="3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REALIZADO</a:t>
                      </a:r>
                      <a:endParaRPr lang="pt-BR" sz="3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1" u="none" strike="noStrike">
                          <a:solidFill>
                            <a:schemeClr val="bg1"/>
                          </a:solidFill>
                          <a:effectLst/>
                        </a:rPr>
                        <a:t>%</a:t>
                      </a:r>
                      <a:endParaRPr lang="pt-BR" sz="3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765775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Receitas Correntes</a:t>
                      </a:r>
                      <a:endParaRPr lang="pt-BR" sz="32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745.154.900,00 </a:t>
                      </a:r>
                      <a:endParaRPr lang="pt-BR" sz="32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 829.988.030,43 </a:t>
                      </a:r>
                      <a:endParaRPr lang="pt-BR" sz="32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32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111,38 %</a:t>
                      </a:r>
                    </a:p>
                  </a:txBody>
                  <a:tcPr marL="9525" marR="9525" marT="9525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648059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IPTU</a:t>
                      </a:r>
                      <a:endParaRPr lang="pt-BR" sz="32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25.920.000,00 </a:t>
                      </a:r>
                      <a:endParaRPr lang="pt-BR" sz="32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   24.996.532,45 </a:t>
                      </a:r>
                      <a:endParaRPr lang="pt-BR" sz="32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32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96,43 %</a:t>
                      </a:r>
                    </a:p>
                  </a:txBody>
                  <a:tcPr marL="9525" marR="9525" marT="9525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227658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ISSQN</a:t>
                      </a:r>
                      <a:endParaRPr lang="pt-BR" sz="32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    73.050.000,00 </a:t>
                      </a:r>
                      <a:endParaRPr lang="pt-BR" sz="32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85.142.980,56 </a:t>
                      </a:r>
                      <a:endParaRPr lang="pt-BR" sz="32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32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116,55 %</a:t>
                      </a:r>
                    </a:p>
                  </a:txBody>
                  <a:tcPr marL="9525" marR="9525" marT="9525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352214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FPM</a:t>
                      </a:r>
                      <a:endParaRPr lang="pt-BR" sz="32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70.500.000,00 </a:t>
                      </a:r>
                      <a:endParaRPr lang="pt-BR" sz="32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   77.765.369,08 </a:t>
                      </a:r>
                      <a:endParaRPr lang="pt-BR" sz="32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32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110,30 %</a:t>
                      </a:r>
                    </a:p>
                  </a:txBody>
                  <a:tcPr marL="9525" marR="9525" marT="9525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249383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ICMS</a:t>
                      </a:r>
                      <a:endParaRPr lang="pt-BR" sz="32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320.000.000,00 </a:t>
                      </a:r>
                      <a:endParaRPr lang="pt-BR" sz="32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 295.012.479,00 </a:t>
                      </a:r>
                      <a:endParaRPr lang="pt-BR" sz="32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32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92,19 %</a:t>
                      </a:r>
                    </a:p>
                  </a:txBody>
                  <a:tcPr marL="9525" marR="9525" marT="9525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10051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Demais Receitas Correntes</a:t>
                      </a:r>
                      <a:endParaRPr lang="pt-BR" sz="32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255.684.900,00 </a:t>
                      </a:r>
                      <a:endParaRPr lang="pt-BR" sz="32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347.070.669,34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32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135,74 %</a:t>
                      </a:r>
                    </a:p>
                  </a:txBody>
                  <a:tcPr marL="9525" marR="9525" marT="9525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43484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0" u="none" strike="noStrike" dirty="0">
                          <a:solidFill>
                            <a:srgbClr val="FF0000"/>
                          </a:solidFill>
                          <a:effectLst/>
                        </a:rPr>
                        <a:t>(-) Contas Redutoras (ICMS,FPM, IPI, ITR,IPVA)</a:t>
                      </a:r>
                      <a:endParaRPr lang="pt-BR" sz="3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0" u="none" strike="noStrike" dirty="0">
                          <a:solidFill>
                            <a:srgbClr val="FF0000"/>
                          </a:solidFill>
                          <a:effectLst/>
                        </a:rPr>
                        <a:t>-82.050.000,00</a:t>
                      </a:r>
                      <a:endParaRPr lang="pt-BR" sz="3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0" u="none" strike="noStrike" dirty="0">
                          <a:solidFill>
                            <a:srgbClr val="FF0000"/>
                          </a:solidFill>
                          <a:effectLst/>
                        </a:rPr>
                        <a:t>-78.113.114,77</a:t>
                      </a:r>
                      <a:endParaRPr lang="pt-BR" sz="3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32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95,20%</a:t>
                      </a:r>
                    </a:p>
                  </a:txBody>
                  <a:tcPr marL="9525" marR="9525" marT="9525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906952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Receitas </a:t>
                      </a:r>
                      <a:r>
                        <a:rPr lang="pt-BR" sz="3200" b="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Intra</a:t>
                      </a:r>
                      <a:r>
                        <a:rPr lang="pt-BR" sz="32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 orçamentárias </a:t>
                      </a:r>
                      <a:endParaRPr lang="pt-BR" sz="32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41.066.100,00 </a:t>
                      </a:r>
                      <a:endParaRPr lang="pt-BR" sz="32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37.001.749,87 </a:t>
                      </a:r>
                      <a:endParaRPr lang="pt-BR" sz="32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32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90,10 %</a:t>
                      </a:r>
                    </a:p>
                  </a:txBody>
                  <a:tcPr marL="9525" marR="9525" marT="9525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769690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Receitas de Capital</a:t>
                      </a:r>
                      <a:endParaRPr lang="pt-BR" sz="32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14.116.000,00 </a:t>
                      </a:r>
                      <a:endParaRPr lang="pt-BR" sz="32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18.747.390,95 </a:t>
                      </a:r>
                      <a:endParaRPr lang="pt-BR" sz="32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32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132,80 %</a:t>
                      </a:r>
                    </a:p>
                  </a:txBody>
                  <a:tcPr marL="9525" marR="9525" marT="9525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79016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Transferências de Capital </a:t>
                      </a:r>
                      <a:endParaRPr lang="pt-BR" sz="32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10.516.000,00 </a:t>
                      </a:r>
                      <a:endParaRPr lang="pt-BR" sz="32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17.125.930,78 </a:t>
                      </a:r>
                      <a:endParaRPr lang="pt-BR" sz="32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32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162,85 %</a:t>
                      </a:r>
                    </a:p>
                  </a:txBody>
                  <a:tcPr marL="9525" marR="9525" marT="9525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047420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Alienação de Bens</a:t>
                      </a:r>
                      <a:endParaRPr lang="pt-BR" sz="32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100.000,00 </a:t>
                      </a:r>
                      <a:endParaRPr lang="pt-BR" sz="32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19.520,00 </a:t>
                      </a:r>
                      <a:endParaRPr lang="pt-BR" sz="32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32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19,52 %</a:t>
                      </a:r>
                    </a:p>
                  </a:txBody>
                  <a:tcPr marL="9525" marR="9525" marT="9525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735936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Operações de Crédito</a:t>
                      </a:r>
                      <a:endParaRPr lang="pt-BR" sz="32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3.500.000,00 </a:t>
                      </a:r>
                      <a:endParaRPr lang="pt-BR" sz="32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1.601.940,17 </a:t>
                      </a:r>
                      <a:endParaRPr lang="pt-BR" sz="32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32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45,76 %</a:t>
                      </a:r>
                    </a:p>
                  </a:txBody>
                  <a:tcPr marL="9525" marR="9525" marT="9525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429197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TOTAL</a:t>
                      </a:r>
                      <a:endParaRPr lang="pt-BR" sz="3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 718.287.000,00 </a:t>
                      </a:r>
                      <a:endParaRPr lang="pt-BR" sz="3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1" dirty="0"/>
                        <a:t> 807.624.056,48</a:t>
                      </a:r>
                      <a:r>
                        <a:rPr lang="pt-BR" sz="3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pt-BR" sz="3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112,43 %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475497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722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95159" y="1028700"/>
            <a:ext cx="1267082" cy="1324351"/>
          </a:xfrm>
          <a:custGeom>
            <a:avLst/>
            <a:gdLst/>
            <a:ahLst/>
            <a:cxnLst/>
            <a:rect l="l" t="t" r="r" b="b"/>
            <a:pathLst>
              <a:path w="1267082" h="1324351">
                <a:moveTo>
                  <a:pt x="0" y="0"/>
                </a:moveTo>
                <a:lnTo>
                  <a:pt x="1267082" y="0"/>
                </a:lnTo>
                <a:lnTo>
                  <a:pt x="1267082" y="1324351"/>
                </a:lnTo>
                <a:lnTo>
                  <a:pt x="0" y="132435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8811397" y="869947"/>
            <a:ext cx="9056997" cy="7700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6"/>
              </a:lnSpc>
            </a:pPr>
            <a:r>
              <a:rPr lang="en-US" sz="6400" b="1" dirty="0" err="1">
                <a:solidFill>
                  <a:srgbClr val="077FFC"/>
                </a:solidFill>
                <a:latin typeface="Inter Bold"/>
                <a:ea typeface="Inter Bold"/>
                <a:cs typeface="Inter Bold"/>
                <a:sym typeface="Inter Bold"/>
              </a:rPr>
              <a:t>Despesas</a:t>
            </a:r>
            <a:r>
              <a:rPr lang="en-US" sz="6400" b="1" dirty="0">
                <a:solidFill>
                  <a:srgbClr val="077FFC"/>
                </a:solidFill>
                <a:latin typeface="Inter Bold"/>
                <a:ea typeface="Inter Bold"/>
                <a:cs typeface="Inter Bold"/>
                <a:sym typeface="Inter Bold"/>
              </a:rPr>
              <a:t> 2025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708398" y="1085850"/>
            <a:ext cx="3599465" cy="8158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217"/>
              </a:lnSpc>
            </a:pPr>
            <a:r>
              <a:rPr lang="en-US" sz="3217" b="1">
                <a:solidFill>
                  <a:srgbClr val="ECF5FB"/>
                </a:solidFill>
                <a:latin typeface="Inter Ultra-Bold"/>
                <a:ea typeface="Inter Ultra-Bold"/>
                <a:cs typeface="Inter Ultra-Bold"/>
                <a:sym typeface="Inter Ultra-Bold"/>
              </a:rPr>
              <a:t>PREFEITURA DE JAGUARIÚNA</a:t>
            </a:r>
          </a:p>
        </p:txBody>
      </p:sp>
      <p:graphicFrame>
        <p:nvGraphicFramePr>
          <p:cNvPr id="9" name="Tabela 8">
            <a:extLst>
              <a:ext uri="{FF2B5EF4-FFF2-40B4-BE49-F238E27FC236}">
                <a16:creationId xmlns:a16="http://schemas.microsoft.com/office/drawing/2014/main" id="{79F1D9DE-F9AC-4680-A4B3-7F78F1663A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9174140"/>
              </p:ext>
            </p:extLst>
          </p:nvPr>
        </p:nvGraphicFramePr>
        <p:xfrm>
          <a:off x="407383" y="3675062"/>
          <a:ext cx="17404082" cy="49720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755417">
                  <a:extLst>
                    <a:ext uri="{9D8B030D-6E8A-4147-A177-3AD203B41FA5}">
                      <a16:colId xmlns:a16="http://schemas.microsoft.com/office/drawing/2014/main" val="2557538625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66931745"/>
                    </a:ext>
                  </a:extLst>
                </a:gridCol>
                <a:gridCol w="3276600">
                  <a:extLst>
                    <a:ext uri="{9D8B030D-6E8A-4147-A177-3AD203B41FA5}">
                      <a16:colId xmlns:a16="http://schemas.microsoft.com/office/drawing/2014/main" val="256211172"/>
                    </a:ext>
                  </a:extLst>
                </a:gridCol>
                <a:gridCol w="2674048">
                  <a:extLst>
                    <a:ext uri="{9D8B030D-6E8A-4147-A177-3AD203B41FA5}">
                      <a16:colId xmlns:a16="http://schemas.microsoft.com/office/drawing/2014/main" val="1299514708"/>
                    </a:ext>
                  </a:extLst>
                </a:gridCol>
                <a:gridCol w="1650017">
                  <a:extLst>
                    <a:ext uri="{9D8B030D-6E8A-4147-A177-3AD203B41FA5}">
                      <a16:colId xmlns:a16="http://schemas.microsoft.com/office/drawing/2014/main" val="1228369608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DESPESAS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VALOR PREVISTO</a:t>
                      </a:r>
                      <a:endParaRPr lang="pt-BR" sz="3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EMPENHADO</a:t>
                      </a:r>
                      <a:endParaRPr lang="pt-BR" sz="3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LIQUIDADO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  <a:endParaRPr lang="pt-BR" sz="3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765775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Despesas Correntes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647.084.800,00 </a:t>
                      </a:r>
                      <a:endParaRPr lang="pt-BR" sz="3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654.340.136,41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640.139.264,64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3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97,82 %</a:t>
                      </a:r>
                    </a:p>
                  </a:txBody>
                  <a:tcPr marL="9525" marR="9525" marT="9525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648059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32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Pessoal e Encargos - Poder Executivo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271.749.700,00 </a:t>
                      </a:r>
                      <a:endParaRPr lang="pt-BR" sz="32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246.425.842,48 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246.375.842,48 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32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99,97 %</a:t>
                      </a:r>
                    </a:p>
                  </a:txBody>
                  <a:tcPr marL="9525" marR="9525" marT="9525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227658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Pessoal e Encargos - Poder Legislativo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7.220.000,00 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6.447.372,00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6.447.372,00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32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100,00 %</a:t>
                      </a:r>
                    </a:p>
                  </a:txBody>
                  <a:tcPr marL="9525" marR="9525" marT="9525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249383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Serviço de Água e Esgoto de Jaguariúna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17.831.000,00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1.259.142,87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1.259.142,87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32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100,00 %</a:t>
                      </a:r>
                    </a:p>
                  </a:txBody>
                  <a:tcPr marL="9525" marR="9525" marT="9525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199267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Outras Despesas Correntes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368.115.100,00 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400.207.779,06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386.056.907,29 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32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96,46 %</a:t>
                      </a:r>
                    </a:p>
                  </a:txBody>
                  <a:tcPr marL="9525" marR="9525" marT="9525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10051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Despesas </a:t>
                      </a:r>
                      <a:r>
                        <a:rPr lang="pt-BR" sz="32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Intra-orçamentárias</a:t>
                      </a:r>
                      <a:endParaRPr lang="pt-BR" sz="32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26.050.000,00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21.219.415,25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13.092.903,34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32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61,70 %</a:t>
                      </a:r>
                    </a:p>
                  </a:txBody>
                  <a:tcPr marL="9525" marR="9525" marT="9525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43484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Despesas de Capital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24.827.000,00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36.573.808,30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14.939.180,11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32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40,84 %</a:t>
                      </a:r>
                    </a:p>
                  </a:txBody>
                  <a:tcPr marL="9525" marR="9525" marT="9525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997858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Reserva de Contingência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46.375.200,00 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0,00 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0,00 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32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0,00%</a:t>
                      </a:r>
                    </a:p>
                  </a:txBody>
                  <a:tcPr marL="9525" marR="9525" marT="9525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79016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718.287.000,00 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690.913.944,72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655.078.444,75 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3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94,81 %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47549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35101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722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9144000" cy="10287000"/>
            <a:chOff x="0" y="0"/>
            <a:chExt cx="2408296" cy="27093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08296" cy="2709333"/>
            </a:xfrm>
            <a:custGeom>
              <a:avLst/>
              <a:gdLst/>
              <a:ahLst/>
              <a:cxnLst/>
              <a:rect l="l" t="t" r="r" b="b"/>
              <a:pathLst>
                <a:path w="2408296" h="2709333">
                  <a:moveTo>
                    <a:pt x="0" y="0"/>
                  </a:moveTo>
                  <a:lnTo>
                    <a:pt x="2408296" y="0"/>
                  </a:lnTo>
                  <a:lnTo>
                    <a:pt x="2408296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ECF5FB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28575"/>
              <a:ext cx="2408296" cy="268075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704"/>
                </a:lnSpc>
              </a:pPr>
              <a:endParaRPr/>
            </a:p>
          </p:txBody>
        </p:sp>
      </p:grpSp>
      <p:sp>
        <p:nvSpPr>
          <p:cNvPr id="7" name="Freeform 7"/>
          <p:cNvSpPr/>
          <p:nvPr/>
        </p:nvSpPr>
        <p:spPr>
          <a:xfrm>
            <a:off x="395159" y="366524"/>
            <a:ext cx="1267082" cy="1324351"/>
          </a:xfrm>
          <a:custGeom>
            <a:avLst/>
            <a:gdLst/>
            <a:ahLst/>
            <a:cxnLst/>
            <a:rect l="l" t="t" r="r" b="b"/>
            <a:pathLst>
              <a:path w="1267082" h="1324351">
                <a:moveTo>
                  <a:pt x="0" y="0"/>
                </a:moveTo>
                <a:lnTo>
                  <a:pt x="1267082" y="0"/>
                </a:lnTo>
                <a:lnTo>
                  <a:pt x="1267082" y="1324352"/>
                </a:lnTo>
                <a:lnTo>
                  <a:pt x="0" y="13243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12072340" y="998378"/>
            <a:ext cx="5820501" cy="6924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58"/>
              </a:lnSpc>
            </a:pPr>
            <a:r>
              <a:rPr lang="en-US" sz="5700" b="1" dirty="0" err="1">
                <a:solidFill>
                  <a:srgbClr val="077FFC"/>
                </a:solidFill>
                <a:latin typeface="Inter Bold"/>
                <a:ea typeface="Inter Bold"/>
                <a:cs typeface="Inter Bold"/>
                <a:sym typeface="Inter Bold"/>
              </a:rPr>
              <a:t>Resultados</a:t>
            </a:r>
            <a:endParaRPr lang="en-US" sz="5700" b="1" dirty="0">
              <a:solidFill>
                <a:srgbClr val="077FFC"/>
              </a:solidFill>
              <a:latin typeface="Inter Bold"/>
              <a:ea typeface="Inter Bold"/>
              <a:cs typeface="Inter Bold"/>
              <a:sym typeface="Inter Bold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662241" y="649333"/>
            <a:ext cx="3599465" cy="8207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217"/>
              </a:lnSpc>
            </a:pPr>
            <a:r>
              <a:rPr lang="en-US" sz="3217" b="1" dirty="0">
                <a:solidFill>
                  <a:srgbClr val="000000"/>
                </a:solidFill>
                <a:latin typeface="Inter Ultra-Bold"/>
                <a:ea typeface="Inter Ultra-Bold"/>
                <a:cs typeface="Inter Ultra-Bold"/>
                <a:sym typeface="Inter Ultra-Bold"/>
              </a:rPr>
              <a:t>PREFEITURA DE JAGUARIÚNA</a:t>
            </a:r>
          </a:p>
        </p:txBody>
      </p:sp>
      <p:graphicFrame>
        <p:nvGraphicFramePr>
          <p:cNvPr id="16" name="Tabela 15">
            <a:extLst>
              <a:ext uri="{FF2B5EF4-FFF2-40B4-BE49-F238E27FC236}">
                <a16:creationId xmlns:a16="http://schemas.microsoft.com/office/drawing/2014/main" id="{44A1FD14-94A9-435D-8111-3E1582D279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4061949"/>
              </p:ext>
            </p:extLst>
          </p:nvPr>
        </p:nvGraphicFramePr>
        <p:xfrm>
          <a:off x="171450" y="4191001"/>
          <a:ext cx="8801100" cy="506729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90750">
                  <a:extLst>
                    <a:ext uri="{9D8B030D-6E8A-4147-A177-3AD203B41FA5}">
                      <a16:colId xmlns:a16="http://schemas.microsoft.com/office/drawing/2014/main" val="2840261890"/>
                    </a:ext>
                  </a:extLst>
                </a:gridCol>
                <a:gridCol w="2667000">
                  <a:extLst>
                    <a:ext uri="{9D8B030D-6E8A-4147-A177-3AD203B41FA5}">
                      <a16:colId xmlns:a16="http://schemas.microsoft.com/office/drawing/2014/main" val="3569950600"/>
                    </a:ext>
                  </a:extLst>
                </a:gridCol>
                <a:gridCol w="2523215">
                  <a:extLst>
                    <a:ext uri="{9D8B030D-6E8A-4147-A177-3AD203B41FA5}">
                      <a16:colId xmlns:a16="http://schemas.microsoft.com/office/drawing/2014/main" val="1105092090"/>
                    </a:ext>
                  </a:extLst>
                </a:gridCol>
                <a:gridCol w="1420135">
                  <a:extLst>
                    <a:ext uri="{9D8B030D-6E8A-4147-A177-3AD203B41FA5}">
                      <a16:colId xmlns:a16="http://schemas.microsoft.com/office/drawing/2014/main" val="122203832"/>
                    </a:ext>
                  </a:extLst>
                </a:gridCol>
              </a:tblGrid>
              <a:tr h="1226114">
                <a:tc>
                  <a:txBody>
                    <a:bodyPr/>
                    <a:lstStyle/>
                    <a:p>
                      <a:pPr algn="ctr" fontAlgn="b"/>
                      <a:r>
                        <a:rPr lang="pt-BR" sz="3000" b="1" u="none" strike="noStrike" dirty="0">
                          <a:effectLst/>
                        </a:rPr>
                        <a:t>ITEM</a:t>
                      </a:r>
                      <a:endParaRPr lang="pt-BR" sz="3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000" b="1" u="none" strike="noStrike" dirty="0">
                          <a:effectLst/>
                        </a:rPr>
                        <a:t>VALOR</a:t>
                      </a:r>
                      <a:endParaRPr lang="pt-BR" sz="3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000" b="1" u="none" strike="noStrike" dirty="0">
                          <a:effectLst/>
                        </a:rPr>
                        <a:t>RESULTADO</a:t>
                      </a:r>
                      <a:endParaRPr lang="pt-BR" sz="3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000" b="1" u="none" strike="noStrike" dirty="0">
                          <a:effectLst/>
                        </a:rPr>
                        <a:t>%</a:t>
                      </a:r>
                      <a:endParaRPr lang="pt-BR" sz="3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4268737"/>
                  </a:ext>
                </a:extLst>
              </a:tr>
              <a:tr h="1226114">
                <a:tc>
                  <a:txBody>
                    <a:bodyPr/>
                    <a:lstStyle/>
                    <a:p>
                      <a:pPr algn="ctr" fontAlgn="b"/>
                      <a:r>
                        <a:rPr lang="pt-BR" sz="3000" u="none" strike="noStrike" dirty="0">
                          <a:effectLst/>
                        </a:rPr>
                        <a:t>Receitas Arrecadadas</a:t>
                      </a:r>
                      <a:endParaRPr lang="pt-BR" sz="3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200" dirty="0"/>
                        <a:t>807.624.056,48</a:t>
                      </a:r>
                      <a:r>
                        <a:rPr lang="pt-BR" sz="3000" u="none" strike="noStrike" dirty="0">
                          <a:effectLst/>
                        </a:rPr>
                        <a:t> </a:t>
                      </a:r>
                      <a:endParaRPr lang="pt-BR" sz="3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t-BR" sz="3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t-BR" sz="3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260287"/>
                  </a:ext>
                </a:extLst>
              </a:tr>
              <a:tr h="1388957">
                <a:tc>
                  <a:txBody>
                    <a:bodyPr/>
                    <a:lstStyle/>
                    <a:p>
                      <a:pPr algn="ctr" fontAlgn="b"/>
                      <a:r>
                        <a:rPr lang="pt-BR" sz="3000" u="none" strike="noStrike" dirty="0">
                          <a:effectLst/>
                        </a:rPr>
                        <a:t>Despesas Empenhadas</a:t>
                      </a:r>
                      <a:endParaRPr lang="pt-BR" sz="3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t-BR" sz="3000" dirty="0"/>
                    </a:p>
                    <a:p>
                      <a:pPr algn="ctr" fontAlgn="b"/>
                      <a:r>
                        <a:rPr lang="pt-BR" sz="3000" dirty="0"/>
                        <a:t>690.913.944,72</a:t>
                      </a:r>
                    </a:p>
                    <a:p>
                      <a:pPr algn="ctr" fontAlgn="b"/>
                      <a:r>
                        <a:rPr lang="pt-BR" sz="3000" u="none" strike="noStrike" dirty="0">
                          <a:effectLst/>
                        </a:rPr>
                        <a:t> </a:t>
                      </a:r>
                      <a:endParaRPr lang="pt-BR" sz="3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000" u="none" strike="noStrike" dirty="0">
                          <a:effectLst/>
                        </a:rPr>
                        <a:t>116.710.111,76</a:t>
                      </a:r>
                      <a:endParaRPr lang="pt-BR" sz="3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000" u="none" strike="noStrike" dirty="0">
                          <a:effectLst/>
                        </a:rPr>
                        <a:t>14,45 %</a:t>
                      </a:r>
                      <a:endParaRPr lang="pt-BR" sz="3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9864584"/>
                  </a:ext>
                </a:extLst>
              </a:tr>
              <a:tr h="1226114">
                <a:tc>
                  <a:txBody>
                    <a:bodyPr/>
                    <a:lstStyle/>
                    <a:p>
                      <a:pPr algn="ctr" fontAlgn="b"/>
                      <a:r>
                        <a:rPr lang="pt-BR" sz="3000" u="none" strike="noStrike" dirty="0">
                          <a:effectLst/>
                        </a:rPr>
                        <a:t>Despesas Liquidadas</a:t>
                      </a:r>
                      <a:endParaRPr lang="pt-BR" sz="3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000" dirty="0"/>
                        <a:t>655.078.444,75 </a:t>
                      </a:r>
                      <a:r>
                        <a:rPr lang="pt-BR" sz="3000" u="none" strike="noStrike" dirty="0">
                          <a:effectLst/>
                        </a:rPr>
                        <a:t> </a:t>
                      </a:r>
                      <a:endParaRPr lang="pt-BR" sz="3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000" u="none" strike="noStrike" dirty="0">
                          <a:effectLst/>
                        </a:rPr>
                        <a:t>152.545.611,73 </a:t>
                      </a:r>
                      <a:endParaRPr lang="pt-BR" sz="3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000" u="none" strike="noStrike" dirty="0">
                          <a:effectLst/>
                        </a:rPr>
                        <a:t>18,89 %</a:t>
                      </a:r>
                      <a:endParaRPr lang="pt-BR" sz="3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5523914"/>
                  </a:ext>
                </a:extLst>
              </a:tr>
            </a:tbl>
          </a:graphicData>
        </a:graphic>
      </p:graphicFrame>
      <p:sp>
        <p:nvSpPr>
          <p:cNvPr id="17" name="TextBox 10">
            <a:extLst>
              <a:ext uri="{FF2B5EF4-FFF2-40B4-BE49-F238E27FC236}">
                <a16:creationId xmlns:a16="http://schemas.microsoft.com/office/drawing/2014/main" id="{364C7596-325F-48DF-B481-80ACE5A6023A}"/>
              </a:ext>
            </a:extLst>
          </p:cNvPr>
          <p:cNvSpPr txBox="1"/>
          <p:nvPr/>
        </p:nvSpPr>
        <p:spPr>
          <a:xfrm>
            <a:off x="1756999" y="2965103"/>
            <a:ext cx="5820501" cy="6924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58"/>
              </a:lnSpc>
            </a:pPr>
            <a:r>
              <a:rPr lang="en-US" sz="5700" b="1" dirty="0" err="1">
                <a:solidFill>
                  <a:schemeClr val="accent1">
                    <a:lumMod val="50000"/>
                  </a:schemeClr>
                </a:solidFill>
                <a:latin typeface="Inter Bold"/>
                <a:ea typeface="Inter Bold"/>
                <a:cs typeface="Inter Bold"/>
                <a:sym typeface="Inter Bold"/>
              </a:rPr>
              <a:t>Consolidado</a:t>
            </a:r>
            <a:endParaRPr lang="en-US" sz="5700" b="1" dirty="0">
              <a:solidFill>
                <a:schemeClr val="accent1">
                  <a:lumMod val="50000"/>
                </a:schemeClr>
              </a:solidFill>
              <a:latin typeface="Inter Bold"/>
              <a:ea typeface="Inter Bold"/>
              <a:cs typeface="Inter Bold"/>
              <a:sym typeface="Inter Bold"/>
            </a:endParaRPr>
          </a:p>
        </p:txBody>
      </p:sp>
      <p:sp>
        <p:nvSpPr>
          <p:cNvPr id="18" name="TextBox 10">
            <a:extLst>
              <a:ext uri="{FF2B5EF4-FFF2-40B4-BE49-F238E27FC236}">
                <a16:creationId xmlns:a16="http://schemas.microsoft.com/office/drawing/2014/main" id="{C7A2B328-3B01-4D9B-8759-AFED60FFCB7A}"/>
              </a:ext>
            </a:extLst>
          </p:cNvPr>
          <p:cNvSpPr txBox="1"/>
          <p:nvPr/>
        </p:nvSpPr>
        <p:spPr>
          <a:xfrm>
            <a:off x="10900999" y="2991063"/>
            <a:ext cx="5820501" cy="6924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58"/>
              </a:lnSpc>
            </a:pPr>
            <a:r>
              <a:rPr lang="en-US" sz="5700" b="1" dirty="0" err="1">
                <a:solidFill>
                  <a:schemeClr val="bg1"/>
                </a:solidFill>
                <a:latin typeface="Inter Bold"/>
                <a:ea typeface="Inter Bold"/>
                <a:cs typeface="Inter Bold"/>
                <a:sym typeface="Inter Bold"/>
              </a:rPr>
              <a:t>Prefeitura</a:t>
            </a:r>
            <a:endParaRPr lang="en-US" sz="5700" b="1" dirty="0">
              <a:solidFill>
                <a:schemeClr val="bg1"/>
              </a:solidFill>
              <a:latin typeface="Inter Bold"/>
              <a:ea typeface="Inter Bold"/>
              <a:cs typeface="Inter Bold"/>
              <a:sym typeface="Inter Bold"/>
            </a:endParaRPr>
          </a:p>
        </p:txBody>
      </p:sp>
      <p:graphicFrame>
        <p:nvGraphicFramePr>
          <p:cNvPr id="19" name="Tabela 18">
            <a:extLst>
              <a:ext uri="{FF2B5EF4-FFF2-40B4-BE49-F238E27FC236}">
                <a16:creationId xmlns:a16="http://schemas.microsoft.com/office/drawing/2014/main" id="{9157F892-3DDC-46CF-8EC2-A77AA7C18D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0646931"/>
              </p:ext>
            </p:extLst>
          </p:nvPr>
        </p:nvGraphicFramePr>
        <p:xfrm>
          <a:off x="9315450" y="4197929"/>
          <a:ext cx="8801100" cy="47555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14550">
                  <a:extLst>
                    <a:ext uri="{9D8B030D-6E8A-4147-A177-3AD203B41FA5}">
                      <a16:colId xmlns:a16="http://schemas.microsoft.com/office/drawing/2014/main" val="2840261890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3569950600"/>
                    </a:ext>
                  </a:extLst>
                </a:gridCol>
                <a:gridCol w="2610335">
                  <a:extLst>
                    <a:ext uri="{9D8B030D-6E8A-4147-A177-3AD203B41FA5}">
                      <a16:colId xmlns:a16="http://schemas.microsoft.com/office/drawing/2014/main" val="1105092090"/>
                    </a:ext>
                  </a:extLst>
                </a:gridCol>
                <a:gridCol w="1561615">
                  <a:extLst>
                    <a:ext uri="{9D8B030D-6E8A-4147-A177-3AD203B41FA5}">
                      <a16:colId xmlns:a16="http://schemas.microsoft.com/office/drawing/2014/main" val="122203832"/>
                    </a:ext>
                  </a:extLst>
                </a:gridCol>
              </a:tblGrid>
              <a:tr h="1188893">
                <a:tc>
                  <a:txBody>
                    <a:bodyPr/>
                    <a:lstStyle/>
                    <a:p>
                      <a:pPr algn="ctr" fontAlgn="b"/>
                      <a:r>
                        <a:rPr lang="pt-BR" sz="3000" b="1" u="none" strike="noStrike" dirty="0">
                          <a:effectLst/>
                        </a:rPr>
                        <a:t>ITEM</a:t>
                      </a:r>
                      <a:endParaRPr lang="pt-BR" sz="3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000" b="1" u="none" strike="noStrike" dirty="0">
                          <a:effectLst/>
                        </a:rPr>
                        <a:t>VALOR</a:t>
                      </a:r>
                      <a:endParaRPr lang="pt-BR" sz="3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000" b="1" u="none" strike="noStrike" dirty="0">
                          <a:effectLst/>
                        </a:rPr>
                        <a:t>RESULTADO</a:t>
                      </a:r>
                      <a:endParaRPr lang="pt-BR" sz="3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000" b="1" u="none" strike="noStrike" dirty="0">
                          <a:effectLst/>
                        </a:rPr>
                        <a:t>%</a:t>
                      </a:r>
                      <a:endParaRPr lang="pt-BR" sz="3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4268737"/>
                  </a:ext>
                </a:extLst>
              </a:tr>
              <a:tr h="1188893">
                <a:tc>
                  <a:txBody>
                    <a:bodyPr/>
                    <a:lstStyle/>
                    <a:p>
                      <a:pPr algn="ctr" fontAlgn="b"/>
                      <a:r>
                        <a:rPr lang="pt-BR" sz="3000" u="none" strike="noStrike" dirty="0">
                          <a:solidFill>
                            <a:schemeClr val="bg1"/>
                          </a:solidFill>
                          <a:effectLst/>
                        </a:rPr>
                        <a:t>Receitas Arrecadadas</a:t>
                      </a:r>
                      <a:endParaRPr lang="pt-BR" sz="30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0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702.770.057,12 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t-BR" sz="3000" b="0" i="0" u="none" strike="noStrike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t-BR" sz="3000" b="0" i="0" u="none" strike="noStrike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260287"/>
                  </a:ext>
                </a:extLst>
              </a:tr>
              <a:tr h="1188893">
                <a:tc>
                  <a:txBody>
                    <a:bodyPr/>
                    <a:lstStyle/>
                    <a:p>
                      <a:pPr algn="ctr" fontAlgn="b"/>
                      <a:r>
                        <a:rPr lang="pt-BR" sz="3000" u="none" strike="noStrike" dirty="0">
                          <a:solidFill>
                            <a:schemeClr val="bg1"/>
                          </a:solidFill>
                          <a:effectLst/>
                        </a:rPr>
                        <a:t>Despesas Empenhadas</a:t>
                      </a:r>
                      <a:endParaRPr lang="pt-BR" sz="30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0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655.179.409,34 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0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47.590.647,78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0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6,77 %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9864584"/>
                  </a:ext>
                </a:extLst>
              </a:tr>
              <a:tr h="1188893">
                <a:tc>
                  <a:txBody>
                    <a:bodyPr/>
                    <a:lstStyle/>
                    <a:p>
                      <a:pPr algn="ctr" fontAlgn="b"/>
                      <a:r>
                        <a:rPr lang="pt-BR" sz="3000" u="none" strike="noStrike" dirty="0">
                          <a:solidFill>
                            <a:schemeClr val="bg1"/>
                          </a:solidFill>
                          <a:effectLst/>
                        </a:rPr>
                        <a:t>Despesas Liquidadas</a:t>
                      </a:r>
                      <a:endParaRPr lang="pt-BR" sz="30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0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620.067.584,36 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0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82.702.472,76 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30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11,76 %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55239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08282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722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95159" y="1028700"/>
            <a:ext cx="1267082" cy="1324351"/>
          </a:xfrm>
          <a:custGeom>
            <a:avLst/>
            <a:gdLst/>
            <a:ahLst/>
            <a:cxnLst/>
            <a:rect l="l" t="t" r="r" b="b"/>
            <a:pathLst>
              <a:path w="1267082" h="1324351">
                <a:moveTo>
                  <a:pt x="0" y="0"/>
                </a:moveTo>
                <a:lnTo>
                  <a:pt x="1267082" y="0"/>
                </a:lnTo>
                <a:lnTo>
                  <a:pt x="1267082" y="1324351"/>
                </a:lnTo>
                <a:lnTo>
                  <a:pt x="0" y="132435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7620000" y="1023257"/>
            <a:ext cx="10961997" cy="7700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016"/>
              </a:lnSpc>
            </a:pPr>
            <a:r>
              <a:rPr lang="pt-BR" sz="6400" b="1" dirty="0">
                <a:solidFill>
                  <a:srgbClr val="077FFC"/>
                </a:solidFill>
                <a:latin typeface="Inter Bold"/>
                <a:ea typeface="Inter Bold"/>
                <a:cs typeface="Inter Bold"/>
                <a:sym typeface="Inter Bold"/>
              </a:rPr>
              <a:t>Dívida Consolidada 2025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708398" y="1085850"/>
            <a:ext cx="3599465" cy="8158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217"/>
              </a:lnSpc>
            </a:pPr>
            <a:r>
              <a:rPr lang="en-US" sz="3217" b="1">
                <a:solidFill>
                  <a:srgbClr val="ECF5FB"/>
                </a:solidFill>
                <a:latin typeface="Inter Ultra-Bold"/>
                <a:ea typeface="Inter Ultra-Bold"/>
                <a:cs typeface="Inter Ultra-Bold"/>
                <a:sym typeface="Inter Ultra-Bold"/>
              </a:rPr>
              <a:t>PREFEITURA DE JAGUARIÚNA</a:t>
            </a:r>
          </a:p>
        </p:txBody>
      </p:sp>
      <p:graphicFrame>
        <p:nvGraphicFramePr>
          <p:cNvPr id="5" name="Tabela 4">
            <a:extLst>
              <a:ext uri="{FF2B5EF4-FFF2-40B4-BE49-F238E27FC236}">
                <a16:creationId xmlns:a16="http://schemas.microsoft.com/office/drawing/2014/main" id="{F9276F85-F98D-4779-97CE-23B375D5DF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0999945"/>
              </p:ext>
            </p:extLst>
          </p:nvPr>
        </p:nvGraphicFramePr>
        <p:xfrm>
          <a:off x="1905000" y="3117451"/>
          <a:ext cx="15011400" cy="1325472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756087">
                  <a:extLst>
                    <a:ext uri="{9D8B030D-6E8A-4147-A177-3AD203B41FA5}">
                      <a16:colId xmlns:a16="http://schemas.microsoft.com/office/drawing/2014/main" val="2114448614"/>
                    </a:ext>
                  </a:extLst>
                </a:gridCol>
                <a:gridCol w="5201970">
                  <a:extLst>
                    <a:ext uri="{9D8B030D-6E8A-4147-A177-3AD203B41FA5}">
                      <a16:colId xmlns:a16="http://schemas.microsoft.com/office/drawing/2014/main" val="1977188935"/>
                    </a:ext>
                  </a:extLst>
                </a:gridCol>
                <a:gridCol w="5053343">
                  <a:extLst>
                    <a:ext uri="{9D8B030D-6E8A-4147-A177-3AD203B41FA5}">
                      <a16:colId xmlns:a16="http://schemas.microsoft.com/office/drawing/2014/main" val="3076746375"/>
                    </a:ext>
                  </a:extLst>
                </a:gridCol>
              </a:tblGrid>
              <a:tr h="68549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3600" dirty="0">
                          <a:latin typeface="Calibri" pitchFamily="34" charset="0"/>
                        </a:rPr>
                        <a:t>1° QUADRIMESTRE</a:t>
                      </a:r>
                      <a:endParaRPr lang="pt-BR" sz="3600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91466" marR="91466" marT="45669" marB="45669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3600" dirty="0">
                          <a:latin typeface="Calibri" pitchFamily="34" charset="0"/>
                        </a:rPr>
                        <a:t>2°  QUADRIMESTRE</a:t>
                      </a:r>
                      <a:endParaRPr lang="pt-BR" sz="3600" b="1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91466" marR="91466" marT="45669" marB="45669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3600" dirty="0">
                          <a:latin typeface="Calibri" pitchFamily="34" charset="0"/>
                        </a:rPr>
                        <a:t>3°  QUADRIMESTRE</a:t>
                      </a:r>
                      <a:endParaRPr lang="pt-BR" sz="3600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91466" marR="91466" marT="45669" marB="45669"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233716"/>
                  </a:ext>
                </a:extLst>
              </a:tr>
              <a:tr h="632665">
                <a:tc>
                  <a:txBody>
                    <a:bodyPr/>
                    <a:lstStyle/>
                    <a:p>
                      <a:pPr algn="ctr"/>
                      <a:r>
                        <a:rPr lang="pt-BR" sz="3600" b="1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R$ 39.974.108,43</a:t>
                      </a:r>
                    </a:p>
                  </a:txBody>
                  <a:tcPr marL="91466" marR="91466" marT="45669" marB="45669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600" b="1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R$ 24.636.094,07</a:t>
                      </a:r>
                    </a:p>
                  </a:txBody>
                  <a:tcPr marL="91466" marR="91466" marT="45669" marB="45669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36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R$ 29.322.970,45</a:t>
                      </a:r>
                    </a:p>
                  </a:txBody>
                  <a:tcPr marL="91466" marR="91466" marT="45669" marB="45669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4556915"/>
                  </a:ext>
                </a:extLst>
              </a:tr>
            </a:tbl>
          </a:graphicData>
        </a:graphic>
      </p:graphicFrame>
      <p:sp>
        <p:nvSpPr>
          <p:cNvPr id="6" name="TextBox 3">
            <a:extLst>
              <a:ext uri="{FF2B5EF4-FFF2-40B4-BE49-F238E27FC236}">
                <a16:creationId xmlns:a16="http://schemas.microsoft.com/office/drawing/2014/main" id="{E36026F8-E37E-4480-83BB-3937030F56A4}"/>
              </a:ext>
            </a:extLst>
          </p:cNvPr>
          <p:cNvSpPr txBox="1"/>
          <p:nvPr/>
        </p:nvSpPr>
        <p:spPr>
          <a:xfrm>
            <a:off x="217714" y="4764622"/>
            <a:ext cx="17907000" cy="14671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016"/>
              </a:lnSpc>
            </a:pPr>
            <a:r>
              <a:rPr lang="pt-BR" sz="4000" b="1" dirty="0">
                <a:solidFill>
                  <a:schemeClr val="bg1"/>
                </a:solidFill>
                <a:latin typeface="Inter Bold"/>
                <a:ea typeface="Inter Bold"/>
                <a:cs typeface="Inter Bold"/>
                <a:sym typeface="Inter Bold"/>
              </a:rPr>
              <a:t>ART. 3 º Resolução 40/2001 - Limite de Endividamento 120% da receita corrente líquida</a:t>
            </a:r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ADF384E3-B345-4004-83CA-447BF076AAF2}"/>
              </a:ext>
            </a:extLst>
          </p:cNvPr>
          <p:cNvSpPr txBox="1"/>
          <p:nvPr/>
        </p:nvSpPr>
        <p:spPr>
          <a:xfrm>
            <a:off x="190500" y="6582716"/>
            <a:ext cx="17907000" cy="69769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016"/>
              </a:lnSpc>
            </a:pPr>
            <a:r>
              <a:rPr lang="pt-BR" sz="4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Inter Bold"/>
                <a:ea typeface="Inter Bold"/>
                <a:cs typeface="Inter Bold"/>
                <a:sym typeface="Inter Bold"/>
              </a:rPr>
              <a:t>Receita Corrente Líquida: R$  697.145.005,09</a:t>
            </a:r>
          </a:p>
        </p:txBody>
      </p:sp>
      <p:sp>
        <p:nvSpPr>
          <p:cNvPr id="8" name="TextBox 3">
            <a:extLst>
              <a:ext uri="{FF2B5EF4-FFF2-40B4-BE49-F238E27FC236}">
                <a16:creationId xmlns:a16="http://schemas.microsoft.com/office/drawing/2014/main" id="{ADC15397-DAC4-4D48-AD78-084EB451180B}"/>
              </a:ext>
            </a:extLst>
          </p:cNvPr>
          <p:cNvSpPr txBox="1"/>
          <p:nvPr/>
        </p:nvSpPr>
        <p:spPr>
          <a:xfrm>
            <a:off x="217714" y="7611002"/>
            <a:ext cx="17907000" cy="69769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016"/>
              </a:lnSpc>
            </a:pPr>
            <a:r>
              <a:rPr lang="pt-BR" sz="4000" b="1" dirty="0">
                <a:solidFill>
                  <a:schemeClr val="bg1"/>
                </a:solidFill>
                <a:latin typeface="Inter Bold"/>
                <a:ea typeface="Inter Bold"/>
                <a:cs typeface="Inter Bold"/>
                <a:sym typeface="Inter Bold"/>
              </a:rPr>
              <a:t>Limite: R$ 836.574.006,11</a:t>
            </a:r>
          </a:p>
        </p:txBody>
      </p:sp>
      <p:sp>
        <p:nvSpPr>
          <p:cNvPr id="9" name="TextBox 3">
            <a:extLst>
              <a:ext uri="{FF2B5EF4-FFF2-40B4-BE49-F238E27FC236}">
                <a16:creationId xmlns:a16="http://schemas.microsoft.com/office/drawing/2014/main" id="{88FA59AF-C7FE-4E00-95CD-86A9B416DC7E}"/>
              </a:ext>
            </a:extLst>
          </p:cNvPr>
          <p:cNvSpPr txBox="1"/>
          <p:nvPr/>
        </p:nvSpPr>
        <p:spPr>
          <a:xfrm>
            <a:off x="190500" y="8555234"/>
            <a:ext cx="17907000" cy="69769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016"/>
              </a:lnSpc>
            </a:pPr>
            <a:r>
              <a:rPr lang="pt-BR" sz="4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Inter Bold"/>
                <a:ea typeface="Inter Bold"/>
                <a:cs typeface="Inter Bold"/>
                <a:sym typeface="Inter Bold"/>
              </a:rPr>
              <a:t>Índice de endividamento Jaguariúna 4,21%</a:t>
            </a:r>
          </a:p>
        </p:txBody>
      </p:sp>
      <p:sp>
        <p:nvSpPr>
          <p:cNvPr id="11" name="Rectangle 1">
            <a:extLst>
              <a:ext uri="{FF2B5EF4-FFF2-40B4-BE49-F238E27FC236}">
                <a16:creationId xmlns:a16="http://schemas.microsoft.com/office/drawing/2014/main" id="{8CB0F6D2-31F4-B60E-079D-D9E1A316C0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3817938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pt-BR" altLang="pt-B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pt-BR" altLang="pt-B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7773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722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95159" y="1028700"/>
            <a:ext cx="1267082" cy="1324351"/>
          </a:xfrm>
          <a:custGeom>
            <a:avLst/>
            <a:gdLst/>
            <a:ahLst/>
            <a:cxnLst/>
            <a:rect l="l" t="t" r="r" b="b"/>
            <a:pathLst>
              <a:path w="1267082" h="1324351">
                <a:moveTo>
                  <a:pt x="0" y="0"/>
                </a:moveTo>
                <a:lnTo>
                  <a:pt x="1267082" y="0"/>
                </a:lnTo>
                <a:lnTo>
                  <a:pt x="1267082" y="1324351"/>
                </a:lnTo>
                <a:lnTo>
                  <a:pt x="0" y="132435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7086601" y="995536"/>
            <a:ext cx="11919898" cy="153952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016"/>
              </a:lnSpc>
            </a:pPr>
            <a:r>
              <a:rPr lang="pt-BR" sz="6400" b="1">
                <a:solidFill>
                  <a:srgbClr val="077FFC"/>
                </a:solidFill>
                <a:latin typeface="Inter Bold"/>
                <a:ea typeface="Inter Bold"/>
                <a:cs typeface="Inter Bold"/>
                <a:sym typeface="Inter Bold"/>
              </a:rPr>
              <a:t>Detalhamento Dívida Fundada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708398" y="1085850"/>
            <a:ext cx="3599465" cy="8158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217"/>
              </a:lnSpc>
            </a:pPr>
            <a:r>
              <a:rPr lang="en-US" sz="3217" b="1">
                <a:solidFill>
                  <a:srgbClr val="ECF5FB"/>
                </a:solidFill>
                <a:latin typeface="Inter Ultra-Bold"/>
                <a:ea typeface="Inter Ultra-Bold"/>
                <a:cs typeface="Inter Ultra-Bold"/>
                <a:sym typeface="Inter Ultra-Bold"/>
              </a:rPr>
              <a:t>PREFEITURA DE JAGUARIÚNA</a:t>
            </a:r>
          </a:p>
        </p:txBody>
      </p:sp>
      <p:graphicFrame>
        <p:nvGraphicFramePr>
          <p:cNvPr id="5" name="Tabela 4">
            <a:extLst>
              <a:ext uri="{FF2B5EF4-FFF2-40B4-BE49-F238E27FC236}">
                <a16:creationId xmlns:a16="http://schemas.microsoft.com/office/drawing/2014/main" id="{EB72756B-D046-496D-9720-2B3D0A205A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5394043"/>
              </p:ext>
            </p:extLst>
          </p:nvPr>
        </p:nvGraphicFramePr>
        <p:xfrm>
          <a:off x="1143000" y="3602405"/>
          <a:ext cx="16002000" cy="49971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01000">
                  <a:extLst>
                    <a:ext uri="{9D8B030D-6E8A-4147-A177-3AD203B41FA5}">
                      <a16:colId xmlns:a16="http://schemas.microsoft.com/office/drawing/2014/main" val="2275494289"/>
                    </a:ext>
                  </a:extLst>
                </a:gridCol>
                <a:gridCol w="8001000">
                  <a:extLst>
                    <a:ext uri="{9D8B030D-6E8A-4147-A177-3AD203B41FA5}">
                      <a16:colId xmlns:a16="http://schemas.microsoft.com/office/drawing/2014/main" val="3535142059"/>
                    </a:ext>
                  </a:extLst>
                </a:gridCol>
              </a:tblGrid>
              <a:tr h="722966">
                <a:tc>
                  <a:txBody>
                    <a:bodyPr/>
                    <a:lstStyle/>
                    <a:p>
                      <a:pPr algn="ctr"/>
                      <a:r>
                        <a:rPr lang="pt-BR" sz="44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Descrição</a:t>
                      </a:r>
                    </a:p>
                  </a:txBody>
                  <a:tcPr marL="91455" marR="91455" marT="45697" marB="45697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44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Valor</a:t>
                      </a:r>
                    </a:p>
                  </a:txBody>
                  <a:tcPr marL="91455" marR="91455" marT="45697" marB="45697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5286390"/>
                  </a:ext>
                </a:extLst>
              </a:tr>
              <a:tr h="607285">
                <a:tc>
                  <a:txBody>
                    <a:bodyPr/>
                    <a:lstStyle/>
                    <a:p>
                      <a:pPr algn="ctr"/>
                      <a:r>
                        <a:rPr lang="pt-BR" sz="36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Desenvolve SP</a:t>
                      </a:r>
                    </a:p>
                  </a:txBody>
                  <a:tcPr marL="91455" marR="91455" marT="45697" marB="45697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6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R$     5.196.905,00</a:t>
                      </a:r>
                    </a:p>
                  </a:txBody>
                  <a:tcPr marL="91455" marR="91455" marT="45697" marB="45697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3659558"/>
                  </a:ext>
                </a:extLst>
              </a:tr>
              <a:tr h="607285">
                <a:tc>
                  <a:txBody>
                    <a:bodyPr/>
                    <a:lstStyle/>
                    <a:p>
                      <a:pPr algn="ctr"/>
                      <a:r>
                        <a:rPr lang="pt-BR" sz="36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Fornecedores </a:t>
                      </a:r>
                    </a:p>
                  </a:txBody>
                  <a:tcPr marL="91455" marR="91455" marT="45697" marB="4569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6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R$        292.932,55</a:t>
                      </a:r>
                    </a:p>
                  </a:txBody>
                  <a:tcPr marL="91455" marR="91455" marT="45697" marB="4569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5093208"/>
                  </a:ext>
                </a:extLst>
              </a:tr>
              <a:tr h="607285">
                <a:tc>
                  <a:txBody>
                    <a:bodyPr/>
                    <a:lstStyle/>
                    <a:p>
                      <a:pPr algn="ctr"/>
                      <a:r>
                        <a:rPr lang="pt-BR" sz="36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Finisa</a:t>
                      </a:r>
                    </a:p>
                  </a:txBody>
                  <a:tcPr marL="91455" marR="91455" marT="45697" marB="4569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6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R$    8.492.966,35</a:t>
                      </a:r>
                    </a:p>
                  </a:txBody>
                  <a:tcPr marL="91455" marR="91455" marT="45697" marB="4569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5973429"/>
                  </a:ext>
                </a:extLst>
              </a:tr>
              <a:tr h="607285">
                <a:tc>
                  <a:txBody>
                    <a:bodyPr/>
                    <a:lstStyle/>
                    <a:p>
                      <a:pPr algn="ctr"/>
                      <a:r>
                        <a:rPr lang="pt-BR" sz="36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Secretaria da Receita Federal do Brasil</a:t>
                      </a:r>
                    </a:p>
                  </a:txBody>
                  <a:tcPr marL="91455" marR="91455" marT="45697" marB="4569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6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R$    9.469.947,81</a:t>
                      </a:r>
                    </a:p>
                  </a:txBody>
                  <a:tcPr marL="91455" marR="91455" marT="45697" marB="4569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2943928"/>
                  </a:ext>
                </a:extLst>
              </a:tr>
              <a:tr h="607285">
                <a:tc>
                  <a:txBody>
                    <a:bodyPr/>
                    <a:lstStyle/>
                    <a:p>
                      <a:pPr algn="ctr"/>
                      <a:r>
                        <a:rPr lang="pt-BR" sz="36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Precatórios</a:t>
                      </a:r>
                    </a:p>
                  </a:txBody>
                  <a:tcPr marL="91455" marR="91455" marT="45697" marB="4569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36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R$   5.870.218,74</a:t>
                      </a:r>
                    </a:p>
                  </a:txBody>
                  <a:tcPr marL="91455" marR="91455" marT="45697" marB="4569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7504964"/>
                  </a:ext>
                </a:extLst>
              </a:tr>
              <a:tr h="982105">
                <a:tc>
                  <a:txBody>
                    <a:bodyPr/>
                    <a:lstStyle/>
                    <a:p>
                      <a:pPr algn="ctr"/>
                      <a:r>
                        <a:rPr lang="pt-BR" sz="36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Total</a:t>
                      </a:r>
                    </a:p>
                  </a:txBody>
                  <a:tcPr marL="91455" marR="91455" marT="45697" marB="4569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36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R$ 29.322.970,45</a:t>
                      </a:r>
                    </a:p>
                  </a:txBody>
                  <a:tcPr marL="91455" marR="91455" marT="45697" marB="4569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64890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76090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722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95159" y="1028700"/>
            <a:ext cx="1267082" cy="1324351"/>
          </a:xfrm>
          <a:custGeom>
            <a:avLst/>
            <a:gdLst/>
            <a:ahLst/>
            <a:cxnLst/>
            <a:rect l="l" t="t" r="r" b="b"/>
            <a:pathLst>
              <a:path w="1267082" h="1324351">
                <a:moveTo>
                  <a:pt x="0" y="0"/>
                </a:moveTo>
                <a:lnTo>
                  <a:pt x="1267082" y="0"/>
                </a:lnTo>
                <a:lnTo>
                  <a:pt x="1267082" y="1324351"/>
                </a:lnTo>
                <a:lnTo>
                  <a:pt x="0" y="132435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705601" y="995536"/>
            <a:ext cx="12300898" cy="7700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016"/>
              </a:lnSpc>
            </a:pPr>
            <a:r>
              <a:rPr lang="pt-BR" sz="6400" b="1" dirty="0">
                <a:solidFill>
                  <a:srgbClr val="077FFC"/>
                </a:solidFill>
                <a:latin typeface="Inter Bold"/>
                <a:ea typeface="Inter Bold"/>
                <a:cs typeface="Inter Bold"/>
                <a:sym typeface="Inter Bold"/>
              </a:rPr>
              <a:t>Receita Corrente Líquida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708398" y="1085850"/>
            <a:ext cx="3599465" cy="8158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217"/>
              </a:lnSpc>
            </a:pPr>
            <a:r>
              <a:rPr lang="en-US" sz="3217" b="1">
                <a:solidFill>
                  <a:srgbClr val="ECF5FB"/>
                </a:solidFill>
                <a:latin typeface="Inter Ultra-Bold"/>
                <a:ea typeface="Inter Ultra-Bold"/>
                <a:cs typeface="Inter Ultra-Bold"/>
                <a:sym typeface="Inter Ultra-Bold"/>
              </a:rPr>
              <a:t>PREFEITURA DE JAGUARIÚNA</a:t>
            </a:r>
          </a:p>
        </p:txBody>
      </p:sp>
      <p:graphicFrame>
        <p:nvGraphicFramePr>
          <p:cNvPr id="5" name="Tabela 4">
            <a:extLst>
              <a:ext uri="{FF2B5EF4-FFF2-40B4-BE49-F238E27FC236}">
                <a16:creationId xmlns:a16="http://schemas.microsoft.com/office/drawing/2014/main" id="{11AFF0B0-7835-4DF3-9AF4-309DEF5ED1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130369"/>
              </p:ext>
            </p:extLst>
          </p:nvPr>
        </p:nvGraphicFramePr>
        <p:xfrm>
          <a:off x="2895600" y="4381500"/>
          <a:ext cx="11887199" cy="32005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01306">
                  <a:extLst>
                    <a:ext uri="{9D8B030D-6E8A-4147-A177-3AD203B41FA5}">
                      <a16:colId xmlns:a16="http://schemas.microsoft.com/office/drawing/2014/main" val="3674016446"/>
                    </a:ext>
                  </a:extLst>
                </a:gridCol>
                <a:gridCol w="3985893">
                  <a:extLst>
                    <a:ext uri="{9D8B030D-6E8A-4147-A177-3AD203B41FA5}">
                      <a16:colId xmlns:a16="http://schemas.microsoft.com/office/drawing/2014/main" val="1311881527"/>
                    </a:ext>
                  </a:extLst>
                </a:gridCol>
              </a:tblGrid>
              <a:tr h="607241">
                <a:tc gridSpan="2">
                  <a:txBody>
                    <a:bodyPr/>
                    <a:lstStyle/>
                    <a:p>
                      <a:pPr algn="ctr"/>
                      <a:r>
                        <a:rPr lang="pt-BR" sz="3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RCL 2025 (12 últimos meses)</a:t>
                      </a:r>
                    </a:p>
                  </a:txBody>
                  <a:tcPr marL="91444" marR="91444" marT="45734" marB="4573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9427406"/>
                  </a:ext>
                </a:extLst>
              </a:tr>
              <a:tr h="617070">
                <a:tc>
                  <a:txBody>
                    <a:bodyPr/>
                    <a:lstStyle/>
                    <a:p>
                      <a:r>
                        <a:rPr lang="pt-BR" sz="36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(A) RECEITAS CORRENTES</a:t>
                      </a:r>
                    </a:p>
                  </a:txBody>
                  <a:tcPr marL="91444" marR="91444" marT="45734" marB="45734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t-BR" sz="36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R$  829.988.030,43</a:t>
                      </a:r>
                    </a:p>
                  </a:txBody>
                  <a:tcPr marL="91444" marR="91444" marT="45734" marB="45734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5760857"/>
                  </a:ext>
                </a:extLst>
              </a:tr>
              <a:tr h="585976">
                <a:tc>
                  <a:txBody>
                    <a:bodyPr/>
                    <a:lstStyle/>
                    <a:p>
                      <a:r>
                        <a:rPr lang="pt-BR" sz="36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(B) PLANO PREVIDENCIÁRIO</a:t>
                      </a:r>
                    </a:p>
                  </a:txBody>
                  <a:tcPr marL="91444" marR="91444" marT="45734" marB="4573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t-BR" sz="36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R$    54.729.910,57</a:t>
                      </a:r>
                    </a:p>
                  </a:txBody>
                  <a:tcPr marL="91444" marR="91444" marT="45734" marB="4573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8906864"/>
                  </a:ext>
                </a:extLst>
              </a:tr>
              <a:tr h="554881">
                <a:tc>
                  <a:txBody>
                    <a:bodyPr/>
                    <a:lstStyle/>
                    <a:p>
                      <a:r>
                        <a:rPr lang="pt-BR" sz="36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(C) DEDUÇÃO FUNDEB</a:t>
                      </a:r>
                    </a:p>
                  </a:txBody>
                  <a:tcPr marL="91444" marR="91444" marT="45734" marB="4573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t-BR" sz="36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R$    78.113.114,77</a:t>
                      </a:r>
                    </a:p>
                  </a:txBody>
                  <a:tcPr marL="91444" marR="91444" marT="45734" marB="4573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52812523"/>
                  </a:ext>
                </a:extLst>
              </a:tr>
              <a:tr h="587582">
                <a:tc>
                  <a:txBody>
                    <a:bodyPr/>
                    <a:lstStyle/>
                    <a:p>
                      <a:r>
                        <a:rPr lang="pt-BR" sz="36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RECEITA CORRENTE LÍQUIDA  (A-B-C)</a:t>
                      </a:r>
                    </a:p>
                  </a:txBody>
                  <a:tcPr marL="91444" marR="91444" marT="45734" marB="4573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t-BR" sz="36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R$  697.145.005,09</a:t>
                      </a:r>
                    </a:p>
                  </a:txBody>
                  <a:tcPr marL="91444" marR="91444" marT="45734" marB="4573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942780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59517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722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95159" y="1028700"/>
            <a:ext cx="1267082" cy="1324351"/>
          </a:xfrm>
          <a:custGeom>
            <a:avLst/>
            <a:gdLst/>
            <a:ahLst/>
            <a:cxnLst/>
            <a:rect l="l" t="t" r="r" b="b"/>
            <a:pathLst>
              <a:path w="1267082" h="1324351">
                <a:moveTo>
                  <a:pt x="0" y="0"/>
                </a:moveTo>
                <a:lnTo>
                  <a:pt x="1267082" y="0"/>
                </a:lnTo>
                <a:lnTo>
                  <a:pt x="1267082" y="1324351"/>
                </a:lnTo>
                <a:lnTo>
                  <a:pt x="0" y="132435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5307863" y="964190"/>
            <a:ext cx="12300898" cy="153952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6016"/>
              </a:lnSpc>
            </a:pPr>
            <a:r>
              <a:rPr lang="pt-BR" sz="6000" b="1" dirty="0">
                <a:solidFill>
                  <a:srgbClr val="077FFC"/>
                </a:solidFill>
                <a:latin typeface="Inter Bold"/>
                <a:ea typeface="Inter Bold"/>
                <a:cs typeface="Inter Bold"/>
                <a:sym typeface="Inter Bold"/>
              </a:rPr>
              <a:t>Limites de Gastos com Pessoal LRF (12 últimos meses)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708398" y="1085850"/>
            <a:ext cx="3599465" cy="8158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217"/>
              </a:lnSpc>
            </a:pPr>
            <a:r>
              <a:rPr lang="en-US" sz="3217" b="1">
                <a:solidFill>
                  <a:srgbClr val="ECF5FB"/>
                </a:solidFill>
                <a:latin typeface="Inter Ultra-Bold"/>
                <a:ea typeface="Inter Ultra-Bold"/>
                <a:cs typeface="Inter Ultra-Bold"/>
                <a:sym typeface="Inter Ultra-Bold"/>
              </a:rPr>
              <a:t>PREFEITURA DE JAGUARIÚNA</a:t>
            </a:r>
          </a:p>
        </p:txBody>
      </p:sp>
      <p:graphicFrame>
        <p:nvGraphicFramePr>
          <p:cNvPr id="8" name="Tabela 7">
            <a:extLst>
              <a:ext uri="{FF2B5EF4-FFF2-40B4-BE49-F238E27FC236}">
                <a16:creationId xmlns:a16="http://schemas.microsoft.com/office/drawing/2014/main" id="{402D49EB-8C03-4E07-95EE-AF036A548F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0755265"/>
              </p:ext>
            </p:extLst>
          </p:nvPr>
        </p:nvGraphicFramePr>
        <p:xfrm>
          <a:off x="1143000" y="3602404"/>
          <a:ext cx="16002000" cy="42080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01000">
                  <a:extLst>
                    <a:ext uri="{9D8B030D-6E8A-4147-A177-3AD203B41FA5}">
                      <a16:colId xmlns:a16="http://schemas.microsoft.com/office/drawing/2014/main" val="2275494289"/>
                    </a:ext>
                  </a:extLst>
                </a:gridCol>
                <a:gridCol w="8001000">
                  <a:extLst>
                    <a:ext uri="{9D8B030D-6E8A-4147-A177-3AD203B41FA5}">
                      <a16:colId xmlns:a16="http://schemas.microsoft.com/office/drawing/2014/main" val="3535142059"/>
                    </a:ext>
                  </a:extLst>
                </a:gridCol>
              </a:tblGrid>
              <a:tr h="1150964">
                <a:tc>
                  <a:txBody>
                    <a:bodyPr/>
                    <a:lstStyle/>
                    <a:p>
                      <a:pPr algn="ctr"/>
                      <a:r>
                        <a:rPr lang="pt-BR" sz="4000" b="1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ESPECIFICAÇÃO</a:t>
                      </a:r>
                    </a:p>
                  </a:txBody>
                  <a:tcPr marL="91466" marR="91466" marT="45731" marB="4573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4000" b="1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VALOR</a:t>
                      </a:r>
                    </a:p>
                  </a:txBody>
                  <a:tcPr marL="91466" marR="91466" marT="45731" marB="4573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5286390"/>
                  </a:ext>
                </a:extLst>
              </a:tr>
              <a:tr h="1019044">
                <a:tc>
                  <a:txBody>
                    <a:bodyPr/>
                    <a:lstStyle/>
                    <a:p>
                      <a:pPr algn="ctr"/>
                      <a:r>
                        <a:rPr lang="pt-BR" sz="3600" b="1" baseline="0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</a:t>
                      </a:r>
                      <a:r>
                        <a:rPr lang="pt-BR" sz="3600" b="1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RECEITA</a:t>
                      </a:r>
                      <a:r>
                        <a:rPr lang="pt-BR" sz="3600" b="1" baseline="0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CORRENTE LIQUIDA</a:t>
                      </a:r>
                      <a:endParaRPr lang="pt-BR" sz="3600" b="1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91466" marR="91466" marT="45731" marB="45731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40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R$ </a:t>
                      </a:r>
                      <a:r>
                        <a:rPr lang="pt-BR" sz="40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697.145.005,09</a:t>
                      </a:r>
                    </a:p>
                  </a:txBody>
                  <a:tcPr marL="9527" marR="9527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3659558"/>
                  </a:ext>
                </a:extLst>
              </a:tr>
              <a:tr h="1019044">
                <a:tc>
                  <a:txBody>
                    <a:bodyPr/>
                    <a:lstStyle/>
                    <a:p>
                      <a:pPr algn="ctr"/>
                      <a:r>
                        <a:rPr lang="pt-BR" sz="3600" b="1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DESPESAS</a:t>
                      </a:r>
                      <a:r>
                        <a:rPr lang="pt-BR" sz="3600" b="1" baseline="0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COM PESSOAL – EXECUTIVO</a:t>
                      </a:r>
                      <a:endParaRPr lang="pt-BR" sz="3600" b="1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91466" marR="91466" marT="45731" marB="4573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40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</a:t>
                      </a:r>
                      <a:r>
                        <a:rPr lang="pt-BR" sz="40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$  229.264.471,87</a:t>
                      </a:r>
                    </a:p>
                  </a:txBody>
                  <a:tcPr marL="9527" marR="9527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5093208"/>
                  </a:ext>
                </a:extLst>
              </a:tr>
              <a:tr h="1019044">
                <a:tc>
                  <a:txBody>
                    <a:bodyPr/>
                    <a:lstStyle/>
                    <a:p>
                      <a:pPr algn="ctr"/>
                      <a:r>
                        <a:rPr lang="pt-BR" sz="3600" b="1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PORCENTAGE</a:t>
                      </a:r>
                      <a:r>
                        <a:rPr lang="pt-BR" sz="3600" b="1" baseline="0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M RELAÇÃO R.C.L</a:t>
                      </a:r>
                      <a:endParaRPr lang="pt-BR" sz="3600" b="1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91466" marR="91466" marT="45731" marB="4573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40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32,88 %</a:t>
                      </a:r>
                    </a:p>
                  </a:txBody>
                  <a:tcPr marL="9527" marR="9527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5973429"/>
                  </a:ext>
                </a:extLst>
              </a:tr>
            </a:tbl>
          </a:graphicData>
        </a:graphic>
      </p:graphicFrame>
      <p:sp>
        <p:nvSpPr>
          <p:cNvPr id="10" name="TextBox 3">
            <a:extLst>
              <a:ext uri="{FF2B5EF4-FFF2-40B4-BE49-F238E27FC236}">
                <a16:creationId xmlns:a16="http://schemas.microsoft.com/office/drawing/2014/main" id="{FDCFCCD8-D71C-4ECD-8005-B8DFBB70B6AA}"/>
              </a:ext>
            </a:extLst>
          </p:cNvPr>
          <p:cNvSpPr txBox="1"/>
          <p:nvPr/>
        </p:nvSpPr>
        <p:spPr>
          <a:xfrm>
            <a:off x="669450" y="8771545"/>
            <a:ext cx="16949099" cy="69769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016"/>
              </a:lnSpc>
            </a:pPr>
            <a:r>
              <a:rPr lang="pt-BR" sz="4000" b="1" dirty="0">
                <a:solidFill>
                  <a:srgbClr val="077FFC"/>
                </a:solidFill>
                <a:latin typeface="Inter Bold"/>
                <a:ea typeface="Inter Bold"/>
                <a:cs typeface="Inter Bold"/>
                <a:sym typeface="Inter Bold"/>
              </a:rPr>
              <a:t>Lei de Responsabilidade Fiscal 101/2000 -  Admite limite de 54%</a:t>
            </a:r>
          </a:p>
        </p:txBody>
      </p:sp>
    </p:spTree>
    <p:extLst>
      <p:ext uri="{BB962C8B-B14F-4D97-AF65-F5344CB8AC3E}">
        <p14:creationId xmlns:p14="http://schemas.microsoft.com/office/powerpoint/2010/main" val="488872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3225</TotalTime>
  <Words>1067</Words>
  <Application>Microsoft Office PowerPoint</Application>
  <PresentationFormat>Personalizar</PresentationFormat>
  <Paragraphs>362</Paragraphs>
  <Slides>16</Slides>
  <Notes>2</Notes>
  <HiddenSlides>0</HiddenSlides>
  <MMClips>0</MMClips>
  <ScaleCrop>false</ScaleCrop>
  <HeadingPairs>
    <vt:vector size="6" baseType="variant">
      <vt:variant>
        <vt:lpstr>Fontes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16</vt:i4>
      </vt:variant>
    </vt:vector>
  </HeadingPairs>
  <TitlesOfParts>
    <vt:vector size="24" baseType="lpstr">
      <vt:lpstr>Calibri</vt:lpstr>
      <vt:lpstr>Times New Roman</vt:lpstr>
      <vt:lpstr>Arial</vt:lpstr>
      <vt:lpstr>Inter Ultra-Bold</vt:lpstr>
      <vt:lpstr>Inter Heavy</vt:lpstr>
      <vt:lpstr>Inter Bold</vt:lpstr>
      <vt:lpstr>Inter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Blue Modern Annual Report Presentation</dc:title>
  <dc:creator>PMJ</dc:creator>
  <cp:lastModifiedBy>camuja@outlook.com.br</cp:lastModifiedBy>
  <cp:revision>117</cp:revision>
  <dcterms:created xsi:type="dcterms:W3CDTF">2006-08-16T00:00:00Z</dcterms:created>
  <dcterms:modified xsi:type="dcterms:W3CDTF">2026-02-26T18:35:42Z</dcterms:modified>
  <dc:identifier>DAGfc3PIrlg</dc:identifier>
</cp:coreProperties>
</file>